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6"/>
  </p:notesMasterIdLst>
  <p:sldIdLst>
    <p:sldId id="324" r:id="rId2"/>
    <p:sldId id="261" r:id="rId3"/>
    <p:sldId id="325" r:id="rId4"/>
    <p:sldId id="257" r:id="rId5"/>
    <p:sldId id="263" r:id="rId6"/>
    <p:sldId id="270" r:id="rId7"/>
    <p:sldId id="266" r:id="rId8"/>
    <p:sldId id="269" r:id="rId9"/>
    <p:sldId id="260" r:id="rId10"/>
    <p:sldId id="259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1" r:id="rId31"/>
    <p:sldId id="290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31" r:id="rId61"/>
    <p:sldId id="328" r:id="rId62"/>
    <p:sldId id="329" r:id="rId63"/>
    <p:sldId id="330" r:id="rId64"/>
    <p:sldId id="320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27" autoAdjust="0"/>
    <p:restoredTop sz="94660"/>
  </p:normalViewPr>
  <p:slideViewPr>
    <p:cSldViewPr snapToGrid="0">
      <p:cViewPr varScale="1">
        <p:scale>
          <a:sx n="98" d="100"/>
          <a:sy n="98" d="100"/>
        </p:scale>
        <p:origin x="-120" y="-6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B48C5-2082-4EE6-A433-11E4194CFF7C}" type="datetimeFigureOut">
              <a:rPr lang="en-US" smtClean="0"/>
              <a:t>3/23/15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0A9F0-D9C8-44E0-B9B0-3296618E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61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CCE62-453F-984E-86B9-9FB58D42B9D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46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C1974-DB25-4652-AE7B-9D9ED51F798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22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C1974-DB25-4652-AE7B-9D9ED51F798C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86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C1974-DB25-4652-AE7B-9D9ED51F798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69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C1974-DB25-4652-AE7B-9D9ED51F798C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28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C1974-DB25-4652-AE7B-9D9ED51F798C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50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CCE62-453F-984E-86B9-9FB58D42B9D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77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CCE62-453F-984E-86B9-9FB58D42B9D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41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CCE62-453F-984E-86B9-9FB58D42B9D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23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C1974-DB25-4652-AE7B-9D9ED51F798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06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CCE62-453F-984E-86B9-9FB58D42B9D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55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C1974-DB25-4652-AE7B-9D9ED51F798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44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C1974-DB25-4652-AE7B-9D9ED51F798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33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C1974-DB25-4652-AE7B-9D9ED51F798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84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DF2D2-A44E-49E7-9932-090A94D6F188}" type="datetimeFigureOut">
              <a:rPr lang="en-US" smtClean="0"/>
              <a:t>3/23/15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E69B4-F1FD-4267-875A-E04FD88F3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86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DF2D2-A44E-49E7-9932-090A94D6F188}" type="datetimeFigureOut">
              <a:rPr lang="en-US" smtClean="0"/>
              <a:t>3/23/15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E69B4-F1FD-4267-875A-E04FD88F3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2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DF2D2-A44E-49E7-9932-090A94D6F188}" type="datetimeFigureOut">
              <a:rPr lang="en-US" smtClean="0"/>
              <a:t>3/23/15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E69B4-F1FD-4267-875A-E04FD88F3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01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DF2D2-A44E-49E7-9932-090A94D6F188}" type="datetimeFigureOut">
              <a:rPr lang="en-US" smtClean="0"/>
              <a:t>3/23/15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E69B4-F1FD-4267-875A-E04FD88F3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68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DF2D2-A44E-49E7-9932-090A94D6F188}" type="datetimeFigureOut">
              <a:rPr lang="en-US" smtClean="0"/>
              <a:t>3/23/15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E69B4-F1FD-4267-875A-E04FD88F3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51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DF2D2-A44E-49E7-9932-090A94D6F188}" type="datetimeFigureOut">
              <a:rPr lang="en-US" smtClean="0"/>
              <a:t>3/23/15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E69B4-F1FD-4267-875A-E04FD88F3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30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DF2D2-A44E-49E7-9932-090A94D6F188}" type="datetimeFigureOut">
              <a:rPr lang="en-US" smtClean="0"/>
              <a:t>3/23/15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E69B4-F1FD-4267-875A-E04FD88F3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4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DF2D2-A44E-49E7-9932-090A94D6F188}" type="datetimeFigureOut">
              <a:rPr lang="en-US" smtClean="0"/>
              <a:t>3/23/15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E69B4-F1FD-4267-875A-E04FD88F3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6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DF2D2-A44E-49E7-9932-090A94D6F188}" type="datetimeFigureOut">
              <a:rPr lang="en-US" smtClean="0"/>
              <a:t>3/23/15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E69B4-F1FD-4267-875A-E04FD88F3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8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DF2D2-A44E-49E7-9932-090A94D6F188}" type="datetimeFigureOut">
              <a:rPr lang="en-US" smtClean="0"/>
              <a:t>3/23/15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E69B4-F1FD-4267-875A-E04FD88F3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32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DF2D2-A44E-49E7-9932-090A94D6F188}" type="datetimeFigureOut">
              <a:rPr lang="en-US" smtClean="0"/>
              <a:t>3/23/15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E69B4-F1FD-4267-875A-E04FD88F3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85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DF2D2-A44E-49E7-9932-090A94D6F188}" type="datetimeFigureOut">
              <a:rPr lang="en-US" smtClean="0"/>
              <a:t>3/23/15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E69B4-F1FD-4267-875A-E04FD88F3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837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9" Type="http://schemas.openxmlformats.org/officeDocument/2006/relationships/image" Target="../media/image31.jpeg"/><Relationship Id="rId10" Type="http://schemas.openxmlformats.org/officeDocument/2006/relationships/image" Target="../media/image32.jpeg"/><Relationship Id="rId11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7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Wvg_CRxSqwo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89248"/>
            <a:ext cx="10515600" cy="169817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Make Your Collections Active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sz="8000" b="1" i="1" dirty="0">
                <a:solidFill>
                  <a:srgbClr val="FF0000"/>
                </a:solidFill>
              </a:rPr>
              <a:t>NOW!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027575"/>
            <a:ext cx="10515600" cy="503853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Audrey Powers, Associate Librarian, University of South Florida</a:t>
            </a:r>
            <a:endParaRPr lang="en-US" sz="28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150" y="1987420"/>
            <a:ext cx="6223519" cy="362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20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rfurPhoto-DestroyedVilla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29" y="175575"/>
            <a:ext cx="4968319" cy="3613242"/>
          </a:xfrm>
          <a:prstGeom prst="rect">
            <a:avLst/>
          </a:prstGeom>
        </p:spPr>
      </p:pic>
      <p:pic>
        <p:nvPicPr>
          <p:cNvPr id="8" name="Picture 7" descr="DarfurPhoto-RefugeeCam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2659" y="2910911"/>
            <a:ext cx="6086386" cy="3749167"/>
          </a:xfrm>
          <a:prstGeom prst="rect">
            <a:avLst/>
          </a:prstGeom>
        </p:spPr>
      </p:pic>
      <p:pic>
        <p:nvPicPr>
          <p:cNvPr id="2" name="Picture 1" descr="getRegio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342" y="3139630"/>
            <a:ext cx="4641402" cy="3291727"/>
          </a:xfrm>
          <a:prstGeom prst="rect">
            <a:avLst/>
          </a:prstGeom>
        </p:spPr>
      </p:pic>
      <p:pic>
        <p:nvPicPr>
          <p:cNvPr id="3" name="Picture 2" descr="getRegion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0035" y="707289"/>
            <a:ext cx="5611892" cy="308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tRegi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20432"/>
            <a:ext cx="9144000" cy="608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4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arfurPhoto-ChildWithDrawing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5800" y="114300"/>
            <a:ext cx="5295899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arfurPhoto-ChildWithDrawing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8201" y="241300"/>
            <a:ext cx="53975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3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arfurPhoto-ChildWithDrawing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0977" y="152399"/>
            <a:ext cx="5339123" cy="647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0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tRegio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862" y="152399"/>
            <a:ext cx="5101038" cy="656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2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BookChapter-ToSend\Figure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2100" y="127000"/>
            <a:ext cx="9144000" cy="654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7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dDrawing102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762" y="88900"/>
            <a:ext cx="9484357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0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d, drawing 41 C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402240" y="615706"/>
            <a:ext cx="623111" cy="1632816"/>
          </a:xfrm>
          <a:prstGeom prst="rect">
            <a:avLst/>
          </a:prstGeom>
        </p:spPr>
      </p:pic>
      <p:pic>
        <p:nvPicPr>
          <p:cNvPr id="7" name="Picture 6" descr="Chad, drawing 41 C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149032" y="1644331"/>
            <a:ext cx="1298560" cy="1341412"/>
          </a:xfrm>
          <a:prstGeom prst="rect">
            <a:avLst/>
          </a:prstGeom>
        </p:spPr>
      </p:pic>
      <p:pic>
        <p:nvPicPr>
          <p:cNvPr id="8" name="Picture 7" descr="Chad, drawing 41 C.pd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98747" y="2482795"/>
            <a:ext cx="706568" cy="1012154"/>
          </a:xfrm>
          <a:prstGeom prst="rect">
            <a:avLst/>
          </a:prstGeom>
        </p:spPr>
      </p:pic>
      <p:pic>
        <p:nvPicPr>
          <p:cNvPr id="9" name="Picture 8" descr="Chad, drawing 41 C.pdf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32694" y="2159746"/>
            <a:ext cx="1002565" cy="1852432"/>
          </a:xfrm>
          <a:prstGeom prst="rect">
            <a:avLst/>
          </a:prstGeom>
        </p:spPr>
      </p:pic>
      <p:pic>
        <p:nvPicPr>
          <p:cNvPr id="11" name="Picture 10" descr="Chad, drawing 41 C.pdf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799117" y="816356"/>
            <a:ext cx="2365796" cy="2962991"/>
          </a:xfrm>
          <a:prstGeom prst="rect">
            <a:avLst/>
          </a:prstGeom>
        </p:spPr>
      </p:pic>
      <p:pic>
        <p:nvPicPr>
          <p:cNvPr id="12" name="Picture 11" descr="Chad, drawing 41 C.pdf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409696" y="3620114"/>
            <a:ext cx="2555675" cy="2164046"/>
          </a:xfrm>
          <a:prstGeom prst="rect">
            <a:avLst/>
          </a:prstGeom>
        </p:spPr>
      </p:pic>
      <p:pic>
        <p:nvPicPr>
          <p:cNvPr id="13" name="Picture 12" descr="Chad, drawing 41 C.pdf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31807" y="3088596"/>
            <a:ext cx="2565082" cy="3217675"/>
          </a:xfrm>
          <a:prstGeom prst="rect">
            <a:avLst/>
          </a:prstGeom>
        </p:spPr>
      </p:pic>
      <p:pic>
        <p:nvPicPr>
          <p:cNvPr id="14" name="Picture 13" descr="Chad, drawing 41 C.pdf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64473" y="2580937"/>
            <a:ext cx="2828490" cy="3969584"/>
          </a:xfrm>
          <a:prstGeom prst="rect">
            <a:avLst/>
          </a:prstGeom>
        </p:spPr>
      </p:pic>
      <p:pic>
        <p:nvPicPr>
          <p:cNvPr id="15" name="Picture 14" descr="Chad, drawing 41 C.pdf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442176" y="278288"/>
            <a:ext cx="2535125" cy="42084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83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tRegi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349" y="79744"/>
            <a:ext cx="9113447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2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5750" y="107093"/>
            <a:ext cx="9144000" cy="126038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Objectives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2500" y="1598141"/>
            <a:ext cx="10350500" cy="4399005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 smtClean="0"/>
              <a:t>Generate interest in your collections.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 smtClean="0"/>
              <a:t>Develop faculty/student collaborative relationships.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 smtClean="0"/>
              <a:t>Infuse library resources and services into academic programs.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 smtClean="0"/>
              <a:t>Showcase your activity beyond the walls of the academy.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1333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5879" y="228600"/>
            <a:ext cx="882024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1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0"/>
            <a:ext cx="4708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7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290116"/>
            <a:ext cx="8863726" cy="626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6801" y="0"/>
            <a:ext cx="4962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2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180446"/>
            <a:ext cx="8991600" cy="652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9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9852" y="533400"/>
            <a:ext cx="8599548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0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d, drawing 18 C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906715" y="-802277"/>
            <a:ext cx="6368893" cy="849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0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d, drawing 91 C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06319" y="116957"/>
            <a:ext cx="4967688" cy="658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371600"/>
          </a:xfrm>
        </p:spPr>
        <p:txBody>
          <a:bodyPr>
            <a:noAutofit/>
          </a:bodyPr>
          <a:lstStyle/>
          <a:p>
            <a:pPr algn="ctr"/>
            <a:r>
              <a:rPr lang="en-US" sz="4800" i="1" dirty="0" smtClean="0"/>
              <a:t>It was as if we had been summoned</a:t>
            </a:r>
            <a:endParaRPr lang="en-US" sz="4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124201"/>
            <a:ext cx="7729538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99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powers\AppData\Local\Microsoft\Windows\Temporary Internet Files\Content.Outlook\Y8IOK91U\DarfurPoster (2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1" y="76200"/>
            <a:ext cx="5029200" cy="665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58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0617"/>
            <a:ext cx="10515600" cy="128510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Prompt Books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3643" y="1375720"/>
            <a:ext cx="7611762" cy="528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9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ARLIS\Photos\DSC_028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967" y="-289247"/>
            <a:ext cx="12419045" cy="77068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400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ARLIS\Photos\DSC_00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-484536"/>
            <a:ext cx="11709520" cy="7839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835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ARLIS\Photos\DSC_028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262" y="-520700"/>
            <a:ext cx="11801476" cy="7900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396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BookChapter-ToSend\Figure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05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ARLIS\Photos\DSC_029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7409" y="0"/>
            <a:ext cx="5365388" cy="6749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758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ARLIS\Photos\DSC_032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9950" y="12957"/>
            <a:ext cx="4724853" cy="7057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301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ARLIS\Photos\DSC_033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6298" y="0"/>
            <a:ext cx="4877803" cy="71268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457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:\ARLIS\Photos\DSC_042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953" y="-25916"/>
            <a:ext cx="10843309" cy="72595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417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:\ARLIS\Photos\DSC_054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3139" y="2438400"/>
            <a:ext cx="2617808" cy="1752600"/>
          </a:xfrm>
          <a:prstGeom prst="rect">
            <a:avLst/>
          </a:prstGeom>
          <a:noFill/>
        </p:spPr>
      </p:pic>
      <p:pic>
        <p:nvPicPr>
          <p:cNvPr id="3" name="Picture 2" descr="H:\ARLIS\Photos\DSC_054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0234" y="1828800"/>
            <a:ext cx="3983621" cy="2667000"/>
          </a:xfrm>
          <a:prstGeom prst="rect">
            <a:avLst/>
          </a:prstGeom>
          <a:noFill/>
        </p:spPr>
      </p:pic>
      <p:pic>
        <p:nvPicPr>
          <p:cNvPr id="4" name="Picture 3" descr="H:\ARLIS\Photos\DSC_054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3881" y="1447800"/>
            <a:ext cx="5216324" cy="3492284"/>
          </a:xfrm>
          <a:prstGeom prst="rect">
            <a:avLst/>
          </a:prstGeom>
          <a:noFill/>
        </p:spPr>
      </p:pic>
      <p:pic>
        <p:nvPicPr>
          <p:cNvPr id="5" name="Picture 4" descr="H:\ARLIS\Photos\DSC_054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0719" y="1066800"/>
            <a:ext cx="6622648" cy="4433806"/>
          </a:xfrm>
          <a:prstGeom prst="rect">
            <a:avLst/>
          </a:prstGeom>
          <a:noFill/>
        </p:spPr>
      </p:pic>
      <p:pic>
        <p:nvPicPr>
          <p:cNvPr id="6" name="Picture 5" descr="H:\ARLIS\Photos\DSC_0545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7557" y="685800"/>
            <a:ext cx="8028972" cy="5375328"/>
          </a:xfrm>
          <a:prstGeom prst="rect">
            <a:avLst/>
          </a:prstGeom>
          <a:noFill/>
        </p:spPr>
      </p:pic>
      <p:pic>
        <p:nvPicPr>
          <p:cNvPr id="7" name="Picture 6" descr="H:\ARLIS\Photos\DSC_0545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7486" y="228600"/>
            <a:ext cx="9549114" cy="6393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466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ARLIS\Photos\DSC_040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070" y="8054"/>
            <a:ext cx="10247155" cy="68603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438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-573451"/>
            <a:ext cx="10515600" cy="1831746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The </a:t>
            </a:r>
            <a:r>
              <a:rPr lang="en-US" sz="6000" b="1" dirty="0" err="1" smtClean="0">
                <a:solidFill>
                  <a:srgbClr val="FF0000"/>
                </a:solidFill>
              </a:rPr>
              <a:t>Shaughraun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599090"/>
            <a:ext cx="10515600" cy="557787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rgbClr val="C00000"/>
                </a:solidFill>
              </a:rPr>
              <a:t>USF School of Theatre &amp; Dance 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70" y="1378387"/>
            <a:ext cx="2980670" cy="2194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440" y="1081850"/>
            <a:ext cx="5139408" cy="2995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298" y="4187131"/>
            <a:ext cx="4056639" cy="2194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4143" y="1258295"/>
            <a:ext cx="2205590" cy="4572000"/>
          </a:xfrm>
          <a:prstGeom prst="rect">
            <a:avLst/>
          </a:prstGeom>
        </p:spPr>
      </p:pic>
      <p:pic>
        <p:nvPicPr>
          <p:cNvPr id="8" name="Content Placeholder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8235" y="3272731"/>
            <a:ext cx="2079737" cy="3108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3116007"/>
            <a:ext cx="1828800" cy="351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8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:\ARLIS\Photos\DSC_041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2361" y="64788"/>
            <a:ext cx="4476426" cy="66863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385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:\ARLIS\Photos\DSC_035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188" y="106896"/>
            <a:ext cx="4433053" cy="66215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647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ARLIS\Photos\DSC_009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3032" y="197774"/>
            <a:ext cx="9625081" cy="6443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177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ARLIS\Photos\DSC_013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660" y="625196"/>
            <a:ext cx="8212455" cy="54981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578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ARLIS\Photos\DSC_001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304800"/>
            <a:ext cx="5181601" cy="617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990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:\ARLIS\Photos\DSC_057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1" y="457200"/>
            <a:ext cx="5029201" cy="6400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713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ARLIS\Photos\DSC_026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4147" y="211043"/>
            <a:ext cx="9638041" cy="6452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938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ARLIS\Photos\DSC_019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873" y="84609"/>
            <a:ext cx="10039797" cy="67215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227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ARLIS\Photos\DSC_022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4876800" cy="62055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86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ARLIS\Photos\DSC_022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457200"/>
            <a:ext cx="4572000" cy="60102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589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56519"/>
            <a:ext cx="10515600" cy="1161535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USF </a:t>
            </a:r>
            <a:r>
              <a:rPr lang="en-US" sz="6000" b="1" dirty="0" err="1" smtClean="0">
                <a:solidFill>
                  <a:srgbClr val="FF0000"/>
                </a:solidFill>
              </a:rPr>
              <a:t>iSTEAM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128584"/>
            <a:ext cx="10515600" cy="50483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rgbClr val="C00000"/>
                </a:solidFill>
                <a:latin typeface="+mj-lt"/>
              </a:rPr>
              <a:t>History of Visual Arts </a:t>
            </a:r>
          </a:p>
          <a:p>
            <a:r>
              <a:rPr lang="en-US" sz="3800" dirty="0" smtClean="0">
                <a:latin typeface="+mj-lt"/>
              </a:rPr>
              <a:t>Select objects on campus: Architecture, Public Art and Special Collections</a:t>
            </a:r>
          </a:p>
          <a:p>
            <a:r>
              <a:rPr lang="en-US" sz="4000" dirty="0" smtClean="0">
                <a:latin typeface="+mj-lt"/>
              </a:rPr>
              <a:t>Connect = Librarians, Faculty and Project Coordinator</a:t>
            </a:r>
          </a:p>
          <a:p>
            <a:r>
              <a:rPr lang="en-US" sz="4000" dirty="0" smtClean="0">
                <a:latin typeface="+mj-lt"/>
              </a:rPr>
              <a:t>Create records for a database</a:t>
            </a:r>
          </a:p>
          <a:p>
            <a:r>
              <a:rPr lang="en-US" sz="4000" dirty="0" smtClean="0">
                <a:latin typeface="+mj-lt"/>
              </a:rPr>
              <a:t>Teach = Fields / Databases / </a:t>
            </a:r>
            <a:r>
              <a:rPr lang="en-US" sz="4000" b="1" dirty="0" smtClean="0">
                <a:latin typeface="+mj-lt"/>
              </a:rPr>
              <a:t>RESEARCH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6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:\ARLIS\Photos\DSC_066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267200" cy="6858000"/>
          </a:xfrm>
          <a:prstGeom prst="rect">
            <a:avLst/>
          </a:prstGeom>
          <a:noFill/>
        </p:spPr>
      </p:pic>
      <p:pic>
        <p:nvPicPr>
          <p:cNvPr id="24579" name="Picture 3" descr="H:\ARLIS\Photos\DSC_069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364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ARLIS\Photos\DSC_019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533400"/>
            <a:ext cx="4267200" cy="563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148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:\ARLIS\Photos\DSC_069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8145" y="527221"/>
            <a:ext cx="3570287" cy="5791200"/>
          </a:xfrm>
          <a:prstGeom prst="rect">
            <a:avLst/>
          </a:prstGeom>
          <a:noFill/>
        </p:spPr>
      </p:pic>
      <p:pic>
        <p:nvPicPr>
          <p:cNvPr id="27651" name="Picture 3" descr="H:\ARLIS\Photos\DSC_070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4206" y="527221"/>
            <a:ext cx="3416300" cy="4191000"/>
          </a:xfrm>
          <a:prstGeom prst="rect">
            <a:avLst/>
          </a:prstGeom>
          <a:noFill/>
        </p:spPr>
      </p:pic>
      <p:pic>
        <p:nvPicPr>
          <p:cNvPr id="27652" name="Picture 4" descr="H:\ARLIS\Photos\DSC_070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1027" y="2397211"/>
            <a:ext cx="3797643" cy="42095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650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:\ARLIS\Photos\DSC_068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1502" y="276770"/>
            <a:ext cx="9197406" cy="6157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333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powers\AppData\Local\Microsoft\Windows\Temporary Internet Files\Content.Outlook\Y8IOK91U\DSC_0704 (4)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2768" y="1484871"/>
            <a:ext cx="31242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powers\AppData\Local\Microsoft\Windows\Temporary Internet Files\Content.Outlook\Y8IOK91U\DSC_0691 (5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275" y="304800"/>
            <a:ext cx="4590893" cy="623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55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:\ARLIS\Photos\DSC_069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6807" y="103662"/>
            <a:ext cx="5728826" cy="65437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44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ARLIS\Photos\DSC_024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949" y="45621"/>
            <a:ext cx="10078677" cy="67475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931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547" y="102638"/>
            <a:ext cx="11439331" cy="6148872"/>
          </a:xfrm>
        </p:spPr>
        <p:txBody>
          <a:bodyPr>
            <a:noAutofit/>
          </a:bodyPr>
          <a:lstStyle/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6324600"/>
            <a:ext cx="6553200" cy="38100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0" y="1582341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Shall I Tell You My Darfur?</a:t>
            </a:r>
            <a:br>
              <a:rPr lang="en-US" dirty="0"/>
            </a:br>
            <a:r>
              <a:rPr lang="en-US" dirty="0"/>
              <a:t>Village Portraits</a:t>
            </a:r>
            <a:br>
              <a:rPr lang="en-US" dirty="0"/>
            </a:br>
            <a:r>
              <a:rPr lang="en-US" dirty="0"/>
              <a:t>Place of Man</a:t>
            </a:r>
            <a:br>
              <a:rPr lang="en-US" dirty="0"/>
            </a:br>
            <a:r>
              <a:rPr lang="en-US" dirty="0"/>
              <a:t>Women and Children: Walking…Walking…Walking</a:t>
            </a:r>
            <a:br>
              <a:rPr lang="en-US" dirty="0"/>
            </a:br>
            <a:r>
              <a:rPr lang="en-US" dirty="0"/>
              <a:t>Adam’s Song</a:t>
            </a:r>
            <a:br>
              <a:rPr lang="en-US" dirty="0"/>
            </a:br>
            <a:r>
              <a:rPr lang="en-US" dirty="0"/>
              <a:t>Teresa</a:t>
            </a:r>
            <a:br>
              <a:rPr lang="en-US" dirty="0"/>
            </a:br>
            <a:r>
              <a:rPr lang="en-US" dirty="0"/>
              <a:t>Children at Play</a:t>
            </a:r>
            <a:br>
              <a:rPr lang="en-US" dirty="0"/>
            </a:br>
            <a:r>
              <a:rPr lang="en-US" dirty="0"/>
              <a:t>The Road to Water</a:t>
            </a:r>
            <a:br>
              <a:rPr lang="en-US" dirty="0"/>
            </a:br>
            <a:r>
              <a:rPr lang="en-US" dirty="0"/>
              <a:t>The Camp</a:t>
            </a:r>
            <a:br>
              <a:rPr lang="en-US" dirty="0"/>
            </a:br>
            <a:r>
              <a:rPr lang="en-US" dirty="0"/>
              <a:t>Love Duets</a:t>
            </a:r>
            <a:br>
              <a:rPr lang="en-US" dirty="0"/>
            </a:br>
            <a:r>
              <a:rPr lang="en-US" dirty="0"/>
              <a:t>Death, Burial and Sorrow: Let the Dad Bury the Dead</a:t>
            </a:r>
            <a:br>
              <a:rPr lang="en-US" dirty="0"/>
            </a:br>
            <a:r>
              <a:rPr lang="en-US" dirty="0"/>
              <a:t>Resilience and Hope: This is Not the Time</a:t>
            </a:r>
          </a:p>
        </p:txBody>
      </p:sp>
    </p:spTree>
    <p:extLst>
      <p:ext uri="{BB962C8B-B14F-4D97-AF65-F5344CB8AC3E}">
        <p14:creationId xmlns:p14="http://schemas.microsoft.com/office/powerpoint/2010/main" val="400909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04802"/>
            <a:ext cx="7772400" cy="11429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Edinburgh Fringe Festival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2743200"/>
            <a:ext cx="6400800" cy="2895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607" y="1760376"/>
            <a:ext cx="6725793" cy="377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54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800600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2400" dirty="0">
                <a:hlinkClick r:id="rId2"/>
              </a:rPr>
              <a:t/>
            </a:r>
            <a:br>
              <a:rPr lang="en-US" sz="2400" dirty="0">
                <a:hlinkClick r:id="rId2"/>
              </a:rPr>
            </a:br>
            <a:r>
              <a:rPr lang="en-US" sz="2400" dirty="0">
                <a:hlinkClick r:id="rId2"/>
              </a:rPr>
              <a:t/>
            </a:r>
            <a:br>
              <a:rPr lang="en-US" sz="2400" dirty="0">
                <a:hlinkClick r:id="rId2"/>
              </a:rPr>
            </a:br>
            <a:endParaRPr lang="en-US" sz="2400" dirty="0">
              <a:hlinkClick r:id="rId2"/>
            </a:endParaRPr>
          </a:p>
          <a:p>
            <a:pPr marL="0" indent="0" algn="ctr">
              <a:buNone/>
            </a:pPr>
            <a:endParaRPr lang="en-US" sz="2400" dirty="0">
              <a:hlinkClick r:id="rId2"/>
            </a:endParaRPr>
          </a:p>
          <a:p>
            <a:pPr marL="0" indent="0" algn="ctr">
              <a:buNone/>
            </a:pPr>
            <a:r>
              <a:rPr lang="en-US" sz="2400" dirty="0">
                <a:hlinkClick r:id="rId2"/>
              </a:rPr>
              <a:t/>
            </a:r>
            <a:br>
              <a:rPr lang="en-US" sz="2400" dirty="0">
                <a:hlinkClick r:id="rId2"/>
              </a:rPr>
            </a:b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07" y="579550"/>
            <a:ext cx="7392473" cy="88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567" y="1981201"/>
            <a:ext cx="5898524" cy="8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113" y="3200400"/>
            <a:ext cx="5653825" cy="317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0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Picasso’s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</a:rPr>
              <a:t>Bust of a Woman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5150" y="1843881"/>
            <a:ext cx="59817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5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52282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Objectives</a:t>
            </a: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819" y="1365161"/>
            <a:ext cx="11694017" cy="481180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j-lt"/>
              </a:rPr>
              <a:t>Generate interest in your collections.</a:t>
            </a:r>
          </a:p>
          <a:p>
            <a:pPr lvl="1"/>
            <a:r>
              <a:rPr lang="en-US" sz="3600" dirty="0" smtClean="0">
                <a:latin typeface="+mj-lt"/>
              </a:rPr>
              <a:t>What collections do you have that could be showcased?</a:t>
            </a:r>
          </a:p>
          <a:p>
            <a:pPr lvl="1"/>
            <a:r>
              <a:rPr lang="en-US" sz="3600" dirty="0" smtClean="0">
                <a:latin typeface="+mj-lt"/>
              </a:rPr>
              <a:t>How can you generate interest in those collections?</a:t>
            </a:r>
          </a:p>
          <a:p>
            <a:pPr lvl="1"/>
            <a:r>
              <a:rPr lang="en-US" sz="3600" dirty="0" smtClean="0">
                <a:latin typeface="+mj-lt"/>
              </a:rPr>
              <a:t>What active learning strategies would you employ to create excitement and enhance learning?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1865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7656"/>
            <a:ext cx="9144000" cy="94593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Objectives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0700" y="1460500"/>
            <a:ext cx="11150600" cy="5397500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Develop faculty/student collaborative relationships.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+mj-lt"/>
              </a:rPr>
              <a:t>How can you enhance your collaborations with students?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+mj-lt"/>
              </a:rPr>
              <a:t>How </a:t>
            </a:r>
            <a:r>
              <a:rPr lang="en-US" sz="3600" dirty="0">
                <a:latin typeface="+mj-lt"/>
              </a:rPr>
              <a:t>can you enhance your collaborations with </a:t>
            </a:r>
            <a:r>
              <a:rPr lang="en-US" sz="3600" dirty="0" smtClean="0">
                <a:latin typeface="+mj-lt"/>
              </a:rPr>
              <a:t>faculty?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+mj-lt"/>
              </a:rPr>
              <a:t>Can you develop relationships with faculty and students in which they look to you as a source of inspiration?</a:t>
            </a:r>
            <a:endParaRPr lang="en-US" sz="3600" dirty="0">
              <a:latin typeface="+mj-lt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39060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7656"/>
            <a:ext cx="9144000" cy="94593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Objectives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821" y="1308100"/>
            <a:ext cx="11333748" cy="5549900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0000"/>
                </a:solidFill>
              </a:rPr>
              <a:t>Infuse library resources and services into academic programs.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+mj-lt"/>
              </a:rPr>
              <a:t>What types of resources could be used to enhance the learning experience?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+mj-lt"/>
              </a:rPr>
              <a:t>What services do you offer that would benefit </a:t>
            </a:r>
            <a:br>
              <a:rPr lang="en-US" sz="3600" dirty="0" smtClean="0">
                <a:latin typeface="+mj-lt"/>
              </a:rPr>
            </a:br>
            <a:r>
              <a:rPr lang="en-US" sz="3600" dirty="0" smtClean="0">
                <a:latin typeface="+mj-lt"/>
              </a:rPr>
              <a:t>researchers working on creative projects? </a:t>
            </a:r>
          </a:p>
        </p:txBody>
      </p:sp>
    </p:spTree>
    <p:extLst>
      <p:ext uri="{BB962C8B-B14F-4D97-AF65-F5344CB8AC3E}">
        <p14:creationId xmlns:p14="http://schemas.microsoft.com/office/powerpoint/2010/main" val="74302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7656"/>
            <a:ext cx="9144000" cy="94593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Objectives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2124" y="1270000"/>
            <a:ext cx="11309976" cy="5588000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Showcase your activity beyond the walls of the academy.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+mj-lt"/>
              </a:rPr>
              <a:t>Where could you showcase your projects?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+mj-lt"/>
              </a:rPr>
              <a:t>Is there funding available?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+mj-lt"/>
              </a:rPr>
              <a:t>How can you acquire funding?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+mj-lt"/>
              </a:rPr>
              <a:t>What about marketing and public relations?</a:t>
            </a:r>
          </a:p>
        </p:txBody>
      </p:sp>
    </p:spTree>
    <p:extLst>
      <p:ext uri="{BB962C8B-B14F-4D97-AF65-F5344CB8AC3E}">
        <p14:creationId xmlns:p14="http://schemas.microsoft.com/office/powerpoint/2010/main" val="189975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90500"/>
            <a:ext cx="7772400" cy="5092700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sz="80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8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sz="80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8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sz="80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8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sz="8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8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sz="80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8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sz="8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8000" b="1" dirty="0" smtClean="0">
                <a:solidFill>
                  <a:srgbClr val="FF0000"/>
                </a:solidFill>
              </a:rPr>
              <a:t>Thank You</a:t>
            </a:r>
            <a:r>
              <a:rPr lang="en-US" sz="8000" dirty="0"/>
              <a:t/>
            </a:r>
            <a:br>
              <a:rPr lang="en-US" sz="8000" dirty="0"/>
            </a:br>
            <a:r>
              <a:rPr lang="en-US" sz="8000" dirty="0"/>
              <a:t/>
            </a:r>
            <a:br>
              <a:rPr lang="en-US" sz="8000" dirty="0"/>
            </a:b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Audrey 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</a:rPr>
              <a:t>Powers</a:t>
            </a:r>
            <a:br>
              <a:rPr lang="en-US" sz="3200" b="1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3200" b="1" dirty="0">
                <a:solidFill>
                  <a:schemeClr val="tx1">
                    <a:lumMod val="95000"/>
                  </a:schemeClr>
                </a:solidFill>
              </a:rPr>
              <a:t>Associate Librarian, University of South 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Florida</a:t>
            </a:r>
            <a:b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apowers@usf.edu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en-US" sz="2800" dirty="0">
                <a:solidFill>
                  <a:schemeClr val="tx1">
                    <a:lumMod val="95000"/>
                  </a:schemeClr>
                </a:solidFill>
              </a:rPr>
            </a:br>
            <a:endParaRPr lang="en-US" sz="28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4648200"/>
            <a:ext cx="64008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6019800"/>
            <a:ext cx="334010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17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92196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Picasso’s Bust of a Woman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4562" y="1145059"/>
            <a:ext cx="5395783" cy="559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3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151" y="0"/>
            <a:ext cx="10515600" cy="1400431"/>
          </a:xfrm>
        </p:spPr>
        <p:txBody>
          <a:bodyPr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8672" y="203531"/>
            <a:ext cx="4114800" cy="6400800"/>
          </a:xfrm>
          <a:prstGeom prst="rect">
            <a:avLst/>
          </a:prstGeom>
        </p:spPr>
      </p:pic>
      <p:pic>
        <p:nvPicPr>
          <p:cNvPr id="5" name="Content Placeholder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514614" y="203531"/>
            <a:ext cx="4114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3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7600" y="57150"/>
            <a:ext cx="9525000" cy="2743200"/>
          </a:xfrm>
        </p:spPr>
        <p:txBody>
          <a:bodyPr>
            <a:no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/>
            </a:r>
            <a:br>
              <a:rPr lang="en-US" b="1" i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What the Heart Remembers</a:t>
            </a:r>
            <a:r>
              <a:rPr lang="en-US" sz="4800" b="1" dirty="0">
                <a:solidFill>
                  <a:srgbClr val="FF0000"/>
                </a:solidFill>
              </a:rPr>
              <a:t/>
            </a:r>
            <a:br>
              <a:rPr lang="en-US" sz="4800" b="1" dirty="0">
                <a:solidFill>
                  <a:srgbClr val="FF0000"/>
                </a:solidFill>
              </a:rPr>
            </a:br>
            <a:r>
              <a:rPr lang="en-US" sz="4800" b="1" dirty="0">
                <a:solidFill>
                  <a:srgbClr val="FF0000"/>
                </a:solidFill>
              </a:rPr>
              <a:t/>
            </a:r>
            <a:br>
              <a:rPr lang="en-US" sz="4800" b="1" dirty="0">
                <a:solidFill>
                  <a:srgbClr val="FF0000"/>
                </a:solidFill>
              </a:rPr>
            </a:b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2514600"/>
            <a:ext cx="6400800" cy="4057976"/>
          </a:xfrm>
        </p:spPr>
        <p:txBody>
          <a:bodyPr>
            <a:normAutofit lnSpcReduction="10000"/>
          </a:bodyPr>
          <a:lstStyle/>
          <a:p>
            <a:endParaRPr lang="en-US" sz="1600" b="1" dirty="0">
              <a:solidFill>
                <a:srgbClr val="C00000"/>
              </a:solidFill>
            </a:endParaRPr>
          </a:p>
          <a:p>
            <a:endParaRPr lang="en-US" sz="1600" b="1" dirty="0">
              <a:solidFill>
                <a:srgbClr val="C00000"/>
              </a:solidFill>
            </a:endParaRPr>
          </a:p>
          <a:p>
            <a:endParaRPr lang="en-US" sz="1600" b="1" dirty="0">
              <a:solidFill>
                <a:srgbClr val="C00000"/>
              </a:solidFill>
            </a:endParaRPr>
          </a:p>
          <a:p>
            <a:endParaRPr lang="en-US" sz="1600" b="1" dirty="0">
              <a:solidFill>
                <a:srgbClr val="C00000"/>
              </a:solidFill>
            </a:endParaRPr>
          </a:p>
          <a:p>
            <a:endParaRPr lang="en-US" sz="1400" b="1" dirty="0">
              <a:solidFill>
                <a:srgbClr val="C00000"/>
              </a:solidFill>
            </a:endParaRPr>
          </a:p>
          <a:p>
            <a:r>
              <a:rPr lang="en-US" sz="1400" b="1" dirty="0"/>
              <a:t/>
            </a:r>
            <a:br>
              <a:rPr lang="en-US" sz="1400" b="1" dirty="0"/>
            </a:br>
            <a:endParaRPr lang="en-US" sz="1400" b="1" dirty="0"/>
          </a:p>
          <a:p>
            <a:endParaRPr lang="en-US" sz="1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sz="1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sz="1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en-US" sz="1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2044700"/>
            <a:ext cx="60071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7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2857</TotalTime>
  <Words>283</Words>
  <Application>Microsoft Macintosh PowerPoint</Application>
  <PresentationFormat>Custom</PresentationFormat>
  <Paragraphs>79</Paragraphs>
  <Slides>64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Make Your Collections Active  NOW!</vt:lpstr>
      <vt:lpstr>Objectives</vt:lpstr>
      <vt:lpstr>Prompt Books</vt:lpstr>
      <vt:lpstr>The Shaughraun</vt:lpstr>
      <vt:lpstr>USF iSTEAM</vt:lpstr>
      <vt:lpstr>Picasso’s Bust of a Woman</vt:lpstr>
      <vt:lpstr>Picasso’s Bust of a Woman</vt:lpstr>
      <vt:lpstr>PowerPoint Presentation</vt:lpstr>
      <vt:lpstr> What the Heart Remembers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 was as if we had been summoned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</vt:lpstr>
      <vt:lpstr>Edinburgh Fringe Festival</vt:lpstr>
      <vt:lpstr>PowerPoint Presentation</vt:lpstr>
      <vt:lpstr>Objectives</vt:lpstr>
      <vt:lpstr>Objectives</vt:lpstr>
      <vt:lpstr>Objectives</vt:lpstr>
      <vt:lpstr>Objectives</vt:lpstr>
      <vt:lpstr>      Thank You  Audrey Powers Associate Librarian, University of South Florida apowers@usf.edu </vt:lpstr>
    </vt:vector>
  </TitlesOfParts>
  <Company>University of South Florida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Your Collection Active NOW!</dc:title>
  <dc:creator>Powers, Audrey</dc:creator>
  <cp:lastModifiedBy>Hope Kandel</cp:lastModifiedBy>
  <cp:revision>141</cp:revision>
  <dcterms:created xsi:type="dcterms:W3CDTF">2015-02-25T21:22:52Z</dcterms:created>
  <dcterms:modified xsi:type="dcterms:W3CDTF">2015-03-24T01:53:48Z</dcterms:modified>
</cp:coreProperties>
</file>