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Ol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112" y="-3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commentAuthors" Target="commentAuthor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Do you have a picture of Todd Wehr we could use instead?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27576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Relationship Id="rId3" Type="http://schemas.openxmlformats.org/officeDocument/2006/relationships/hyperlink" Target="https://flic.kr/p/qbvP1a" TargetMode="Externa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Commendable - Technology: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Plenty of computers in the Information Commons (not the largest lab on campus, but the busiest).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60+ iPads for checkout at the Circulation Desk.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Commendable - Library Coffee Shop: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Inviting space.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Has doors that close so noise is not a disruption.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Large windows w/ views of the campus.</a:t>
            </a:r>
          </a:p>
          <a:p>
            <a:pPr marL="457200" lvl="0" indent="-3175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Has lots of soft seating: something that the rest of the library lacks.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Needs Improvement - Signage: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Food/drink signage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Negative, overly wordy in some cases, looks cheap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There’s a coffee shop in the library...what do you expect?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27272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Stacks signage</a:t>
            </a:r>
          </a:p>
          <a:p>
            <a:pPr marL="914400" lvl="1" indent="-317500" rtl="0">
              <a:spcBef>
                <a:spcPts val="0"/>
              </a:spcBef>
              <a:buClr>
                <a:schemeClr val="dk1"/>
              </a:buClr>
              <a:buSzPct val="127272"/>
              <a:buFont typeface="Courier New"/>
              <a:buChar char="o"/>
            </a:pPr>
            <a:r>
              <a:rPr lang="en">
                <a:solidFill>
                  <a:schemeClr val="dk1"/>
                </a:solidFill>
              </a:rPr>
              <a:t>In my walkthrough I noticed some end caps didn’t even have call number signage and some were handwritten.</a:t>
            </a:r>
          </a:p>
          <a:p>
            <a:pPr marL="914400" lvl="1" indent="-317500" rtl="0">
              <a:spcBef>
                <a:spcPts val="0"/>
              </a:spcBef>
              <a:buClr>
                <a:schemeClr val="dk1"/>
              </a:buClr>
              <a:buSzPct val="127272"/>
              <a:buFont typeface="Courier New"/>
              <a:buChar char="o"/>
            </a:pPr>
            <a:r>
              <a:rPr lang="en">
                <a:solidFill>
                  <a:schemeClr val="dk1"/>
                </a:solidFill>
              </a:rPr>
              <a:t>Noticed some end caps list subject area too (like “U.S. history” or “Psychology”) - why wasn’t this applied to the entire collection?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Needs Improvement - Services: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Information Desk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Photo on left.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What is it? What questions can ask here? Why is no one here? How is it different from the other desk nearby (Research Assistance Desk)?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Note: there is usually a student worker situated here to answer questions about printing, technology, copying, and scanning, etc.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Disability Workstation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Photo on right.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No signage. Not labeled. It looks like a scanning station.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Changes Implemented - Library Classroom: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How easy can a kindness audit be? These changes in the classroom were made the same day!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To be more welcoming: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Door kept open when a class is not being taught.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Student worker moved from front of classroom to entryway. Important because when we switched from a desktop PC lab to a laptop lab, students don’t “see” the computers anymore. They can check one out from the student worker.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Changes Implemented - Library Classroom: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Default furniture setup changed to a style more conducive for group work. 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Photo on the left is before, photo on the right is after.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Students permitted to use touchscreen technology and whiteboards.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Students permitted to move furniture around.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Changes Implemented - Single Occupancy Restrooms: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Didn’t make any sense for the single occupancy restrooms to be gendered.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Photo on the left is before, photo on the right is after.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Good timing: Campus is switching all single occupancy restrooms to gender neutral.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More inclusive.</a:t>
            </a:r>
          </a:p>
          <a:p>
            <a:pPr marL="457200" lvl="0" indent="-3175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Also reduces waiting time (66% female, 34% male split at Carroll).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Changes Implemented - Librarians’ Offices: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Photo on the left is before, photo on the right is after.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Blinds kept up to make more inviting.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Research assistance sign placed in office windows. </a:t>
            </a:r>
          </a:p>
          <a:p>
            <a:pPr marL="457200" lvl="0" indent="-3175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I get more questions now.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Changes Implemented - Group Study Rooms: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Photo on the left is before, photo on the right is after.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Trapezoid shaped tables make maneuvering in room difficult. 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Switched to round tables for easier access.</a:t>
            </a:r>
          </a:p>
          <a:p>
            <a:pPr marL="457200" lvl="0" indent="-3175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Photo on the left is before, photo on the right is after.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Changes Implemented - Outlets: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Before (left): Needs more outlets. Trip hazard w/ laptop plugged in.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After (right): More plugs added, including USB ports. 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New plugs costs $15 each.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surprised us: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Most suggestions were easy fixes, quick changes, low cost.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No major suggestions related to infrastructure.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More to like than not to like.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Marketing and Info Lit:</a:t>
            </a: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Need to promote and market some services/resources better (Info Desk, leisure books, curriculum collection).</a:t>
            </a: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Call Numbers: brief reminder in intro info lit classes.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-2 to 3 sentence history of the school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-2 to 3 sentence overview of current programs, student body, and near future plans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-Quick history of the library as a unit on campus;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-Follow up about the renovation history;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-A bit about our services and collections.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-some joke/comment about these being our libraries’ namesakes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Joe: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New to campus, easier to take off my librarian hat, but needed historical overview from co-workers. Don’t have overall decision-making/budgeting authority.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https://flic.kr/p/qbvP1a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Joe: kindness audit w/ students, all new first-year students, explicit instructions.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Joe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Joe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Alia Moore, University of Arizona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3D Printing, new service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Open to the community = another way to be “kind”</a:t>
            </a:r>
          </a:p>
          <a:p>
            <a:pPr marL="457200" lvl="0" indent="-3175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Be mindful of the lettering on black background.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Joe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From Andrew Whitis at the University of Findlay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Study Room, new accent wall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Kindness Audit: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It’s taking a concerted effort to look at your library with fresh eyes and experience it as a new user.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It’s taking a look at things like wayfinding, signage, library spaces, furniture, are the service desks welcoming, what obstacles do your users encounter?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First introduced to the concept from a MOOC experience: Hyperlinked Library MOOC - San Jose State University - Fall 2013.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Taught by Michael Stephens of the Tame the Web blog and Kyle Jones.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Completed a kindness audit as a MOOC project at the library I was working at at the time.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Easily replicated at any library. Decided to do it at Carroll. </a:t>
            </a:r>
          </a:p>
          <a:p>
            <a:pPr marL="457200" lvl="0" indent="-3175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We did things a little differently from each other and want to walk you through how each of us approached it prior to discussing how you can recreate this at your own institutions.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Carroll University: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Waukesha, Wisconsin: 20 minutes from downtown Milwaukee.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3,000+ students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Starting in mid-1990s: transitioned from a small liberal arts college to a university with a strong health sciences focus.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Most popular undergrad majors: 1) Exercise Science 2) Nursing 3) Psychology 4) Business Admin 5) Biology.</a:t>
            </a:r>
          </a:p>
          <a:p>
            <a:pPr marL="457200" lvl="0" indent="-3175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Grad programs include: MBA, Master of Education, Doctor of Physical Therapy.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Todd Wehr Memorial Library: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Current building opened in 1942.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Expanded in the 1960s, remodeled in 1998-1999, and a new Library Classroom 2013.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Staff: 6 librarians, 2.5 staff members, 4 PT evening/weekend staff.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Librarian Kindness Audit: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Conducted May 2014.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Really wanted to experience it as a “new user” - so started at front entrance on main floor and just wound my way through the library.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Used my library iPad to take photos.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When finished: divided photos into two categories: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Commendable, or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Needs Improvement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Commendable - Library Information: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Plasma screen rotates w/ library news, announcements. </a:t>
            </a:r>
          </a:p>
          <a:p>
            <a:pPr marL="457200" lvl="0" indent="-3175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Librarians’ business cards at service desk - liked that it put names &amp; faces together.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rot="10800000" flipH="1">
            <a:off x="0" y="3093234"/>
            <a:ext cx="8458200" cy="712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300757"/>
            <a:ext cx="7772400" cy="1684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2"/>
              </a:buClr>
              <a:buNone/>
              <a:defRPr b="1">
                <a:solidFill>
                  <a:schemeClr val="lt2"/>
                </a:solidFill>
              </a:defRPr>
            </a:lvl1pPr>
            <a:lvl2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2pPr>
            <a:lvl3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3pPr>
            <a:lvl4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4pPr>
            <a:lvl5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5pPr>
            <a:lvl6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6pPr>
            <a:lvl7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7pPr>
            <a:lvl8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8pPr>
            <a:lvl9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656667" y="1461908"/>
            <a:ext cx="4030200" cy="3465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4406309"/>
            <a:ext cx="8686800" cy="519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2400"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2"/>
              </a:buClr>
              <a:buSzPct val="100000"/>
              <a:defRPr sz="3000">
                <a:solidFill>
                  <a:schemeClr val="dk2"/>
                </a:solidFill>
              </a:defRPr>
            </a:lvl1pPr>
            <a:lvl2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3pPr>
            <a:lvl4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4pPr>
            <a:lvl5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5pPr>
            <a:lvl6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6pPr>
            <a:lvl7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7pPr>
            <a:lvl8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8pPr>
            <a:lvl9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685800" y="288050"/>
            <a:ext cx="7772400" cy="194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>
                <a:solidFill>
                  <a:srgbClr val="4A86E8"/>
                </a:solidFill>
                <a:latin typeface="Verdana"/>
                <a:ea typeface="Verdana"/>
                <a:cs typeface="Verdana"/>
                <a:sym typeface="Verdana"/>
              </a:rPr>
              <a:t>Killing It with Kindness: Incorporating Sustainable Assessment through Kindness Audits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Jessica Olin and Joe Hardenbrook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x="685800" y="2237750"/>
            <a:ext cx="7352700" cy="85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Virtual Conference Webcast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March 26, 2015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Association of College and Research Libraries Conference, Portland, Oregon</a:t>
            </a:r>
          </a:p>
        </p:txBody>
      </p:sp>
      <p:sp>
        <p:nvSpPr>
          <p:cNvPr id="38" name="Shape 38"/>
          <p:cNvSpPr txBox="1"/>
          <p:nvPr/>
        </p:nvSpPr>
        <p:spPr>
          <a:xfrm>
            <a:off x="685675" y="4056875"/>
            <a:ext cx="7772400" cy="71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Twitter: @olinj and @mrlibrarydude #acrlkindness</a:t>
            </a:r>
          </a:p>
          <a:p>
            <a:pPr rtl="0">
              <a:spcBef>
                <a:spcPts val="0"/>
              </a:spcBef>
              <a:buNone/>
            </a:pPr>
            <a:endParaRPr sz="900"/>
          </a:p>
          <a:p>
            <a:pPr>
              <a:spcBef>
                <a:spcPts val="0"/>
              </a:spcBef>
              <a:buNone/>
            </a:pPr>
            <a:r>
              <a:rPr lang="en"/>
              <a:t>Email: librarykindnessaudit@gmail.com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1143000" y="8491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Library Lobby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Commendable: Technology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8275" y="0"/>
            <a:ext cx="4595726" cy="343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4581327" cy="342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Commendable: Library Coffee Shop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68697" cy="348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300" y="0"/>
            <a:ext cx="4668697" cy="3487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Needs Improvement: Signage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25" y="0"/>
            <a:ext cx="3061474" cy="409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500" y="0"/>
            <a:ext cx="5487698" cy="409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Needs Improvement: Services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4950"/>
            <a:ext cx="4581152" cy="342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2851" y="384950"/>
            <a:ext cx="4581159" cy="342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Changes Implemented: Library Classroom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Changes Implemented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95998" cy="343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000" y="0"/>
            <a:ext cx="4595998" cy="3432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Changes Implemented: Library Classroom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Changes Implemented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4626772" cy="345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7226" y="0"/>
            <a:ext cx="4626772" cy="3455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Changes Implemented: Single Occupancy Restrooms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7725" y="0"/>
            <a:ext cx="4596275" cy="343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596276" cy="343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Changes Implemented: Librarians’ Offices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12425" cy="344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826" y="0"/>
            <a:ext cx="4612172" cy="3444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Changes Implemented: Group Study Rooms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4726498" cy="353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6975" y="0"/>
            <a:ext cx="4707032" cy="353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Changes Implemented: Outlets</a:t>
            </a:r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4643425" cy="346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573" y="0"/>
            <a:ext cx="4643425" cy="346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Speakers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002495" y="4310100"/>
            <a:ext cx="2658299" cy="68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Joe Hardenbrook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535612" y="4379852"/>
            <a:ext cx="4030200" cy="54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/>
              <a:t>Jessica Olin</a:t>
            </a:r>
          </a:p>
        </p:txBody>
      </p:sp>
      <p:pic>
        <p:nvPicPr>
          <p:cNvPr id="46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1762" y="1718425"/>
            <a:ext cx="1917925" cy="26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287" y="1718425"/>
            <a:ext cx="1987749" cy="266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Easy fixes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More to like than not to like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Marketing/Branding and Info Lit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surprised us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Wesley College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2600" y="1720912"/>
            <a:ext cx="5104200" cy="29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720925"/>
            <a:ext cx="3018150" cy="30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Robert H. Parker Memorial Library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812" y="1460500"/>
            <a:ext cx="5702378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Student Audits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730" y="1460500"/>
            <a:ext cx="6160534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Like”: Friendly Staff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738" y="1460500"/>
            <a:ext cx="6160523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Like”: Displays &amp; Polls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525" y="1460500"/>
            <a:ext cx="4240495" cy="337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" y="1460500"/>
            <a:ext cx="3874325" cy="3373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Like”: Consortium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926" y="1460500"/>
            <a:ext cx="4374152" cy="3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Don’t Like”: Study Areas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202" y="1654199"/>
            <a:ext cx="3676875" cy="32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075" y="1654200"/>
            <a:ext cx="3728099" cy="32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Don’t Like” Furniture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975" y="1460499"/>
            <a:ext cx="6166008" cy="3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Don’t Like”: Signs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650" y="1894133"/>
            <a:ext cx="3008225" cy="25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135" y="1460500"/>
            <a:ext cx="2380637" cy="3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860824"/>
            <a:ext cx="8229600" cy="2263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lphaUcPeriod"/>
            </a:pPr>
            <a:r>
              <a:rPr lang="en"/>
              <a:t>My favorite movie is Legally Blonde.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lphaUcPeriod"/>
            </a:pPr>
            <a:r>
              <a:rPr lang="en"/>
              <a:t>I am a certified storm chaser.</a:t>
            </a:r>
          </a:p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lphaUcPeriod"/>
            </a:pPr>
            <a:r>
              <a:rPr lang="en"/>
              <a:t>Winner of an airport code trivia contest.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Joe’s Statements: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Don’t Like”: Noise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725" y="1460500"/>
            <a:ext cx="6160555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Don’t Like”: Computers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725" y="1460500"/>
            <a:ext cx="6160555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Don’t Like”: Pay for Print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211" y="1460500"/>
            <a:ext cx="3327576" cy="3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“Things I Don’t Like”: Librarian Offices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061" y="1460500"/>
            <a:ext cx="2569878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Changes Made: Basement Study Room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750" y="1460500"/>
            <a:ext cx="6160503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Changes Made: Second Floor Alcove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725" y="1460500"/>
            <a:ext cx="6160555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Changes Made: New Printers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749" y="1460500"/>
            <a:ext cx="6160503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Changes Made: Reference Desk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437" y="1460500"/>
            <a:ext cx="5529119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What surprised us: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Overlap with librarian audits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Consortium</a:t>
            </a:r>
          </a:p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Easy fixes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Context Based Differences</a:t>
            </a:r>
          </a:p>
        </p:txBody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568575" y="1460500"/>
            <a:ext cx="3254099" cy="3236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9167" y="1461900"/>
            <a:ext cx="2310581" cy="312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91" y="1460500"/>
            <a:ext cx="3011650" cy="3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671000" y="4581900"/>
            <a:ext cx="2443200" cy="35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900"/>
              <a:t>Image credit: Medical College of Wisconsin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Jessica’s Statements: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lphaUcPeriod"/>
            </a:pPr>
            <a:r>
              <a:rPr lang="en"/>
              <a:t>I was in a made for tv mini series when I was a kid.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lphaUcPeriod"/>
            </a:pPr>
            <a:r>
              <a:rPr lang="en"/>
              <a:t>I have lived in 10 different states.</a:t>
            </a:r>
          </a:p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AutoNum type="alphaUcPeriod"/>
            </a:pPr>
            <a:r>
              <a:rPr lang="en"/>
              <a:t>I am a descendent of someone who signed the Declaration of Independence.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Your Turn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487" y="1460500"/>
            <a:ext cx="4995025" cy="34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Caveats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body" idx="2"/>
          </p:nvPr>
        </p:nvSpPr>
        <p:spPr>
          <a:xfrm>
            <a:off x="4487400" y="1461900"/>
            <a:ext cx="4199399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ADA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International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Cultural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Shared Spaces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Need States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Campus Regulations</a:t>
            </a:r>
          </a:p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Improvement Cycle</a:t>
            </a:r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875" y="1795175"/>
            <a:ext cx="4030199" cy="27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Audience Participation</a:t>
            </a:r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Ways to connect today: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Chat window;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#acrlkindness or @mrlibrarydude or @olinj;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librarykindnessaudit@gmail.com.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Audience Participation</a:t>
            </a:r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3177900" y="1460500"/>
            <a:ext cx="5508900" cy="3465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Picture from Alia Moore at The University of Arizona University Libraries.</a:t>
            </a:r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" y="1460500"/>
            <a:ext cx="2598974" cy="34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Audience Participation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457200" y="1460500"/>
            <a:ext cx="4769099" cy="3465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Picture from </a:t>
            </a:r>
            <a:br>
              <a:rPr lang="en"/>
            </a:br>
            <a:r>
              <a:rPr lang="en"/>
              <a:t>Megan Brooks at Wellesley College.</a:t>
            </a:r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226400" y="1462949"/>
            <a:ext cx="3460400" cy="34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Audience Participation</a:t>
            </a:r>
          </a:p>
        </p:txBody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5132800" y="1460500"/>
            <a:ext cx="3554100" cy="3465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Picture from </a:t>
            </a:r>
            <a:br>
              <a:rPr lang="en"/>
            </a:br>
            <a:r>
              <a:rPr lang="en"/>
              <a:t>Andrew Whitis at University of Findlay.</a:t>
            </a: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1" y="1460500"/>
            <a:ext cx="4620404" cy="3465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Further Questions:</a:t>
            </a:r>
          </a:p>
        </p:txBody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Jessica: librarianjessica@gmail.com or @olinj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Joe: joehardenbrook@outlook.com or </a:t>
            </a:r>
          </a:p>
          <a:p>
            <a:pPr indent="457200">
              <a:spcBef>
                <a:spcPts val="0"/>
              </a:spcBef>
              <a:buNone/>
            </a:pPr>
            <a:r>
              <a:rPr lang="en"/>
              <a:t>@mrlibrarydude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Kindness Audit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6000"/>
              <a:t>What is it, anyway?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Carroll University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8075" y="1647500"/>
            <a:ext cx="4751348" cy="316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575" y="1647500"/>
            <a:ext cx="3163500" cy="31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500"/>
              <a:t>Todd Wehr Memorial Library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74902"/>
            <a:ext cx="9144004" cy="2901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Librarian Audit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4311" y="1531650"/>
            <a:ext cx="4455376" cy="334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990600" y="8491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Library Lobby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Commendable: Library Info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81073" cy="357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2924" y="0"/>
            <a:ext cx="4781073" cy="357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1573</Words>
  <Application>Microsoft Macintosh PowerPoint</Application>
  <PresentationFormat>On-screen Show (16:9)</PresentationFormat>
  <Paragraphs>203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modern</vt:lpstr>
      <vt:lpstr>Killing It with Kindness: Incorporating Sustainable Assessment through Kindness Audits</vt:lpstr>
      <vt:lpstr>Speakers</vt:lpstr>
      <vt:lpstr>Joe’s Statements:</vt:lpstr>
      <vt:lpstr>Jessica’s Statements:</vt:lpstr>
      <vt:lpstr>Kindness Audit</vt:lpstr>
      <vt:lpstr>Carroll University</vt:lpstr>
      <vt:lpstr>Todd Wehr Memorial Library</vt:lpstr>
      <vt:lpstr>Librarian Audit</vt:lpstr>
      <vt:lpstr>Library Lobby</vt:lpstr>
      <vt:lpstr>Library Lobby</vt:lpstr>
      <vt:lpstr>PowerPoint Presentation</vt:lpstr>
      <vt:lpstr>PowerPoint Presentation</vt:lpstr>
      <vt:lpstr>PowerPoint Presentation</vt:lpstr>
      <vt:lpstr>Changes Implemented</vt:lpstr>
      <vt:lpstr>Changes Implemented</vt:lpstr>
      <vt:lpstr>PowerPoint Presentation</vt:lpstr>
      <vt:lpstr>PowerPoint Presentation</vt:lpstr>
      <vt:lpstr>PowerPoint Presentation</vt:lpstr>
      <vt:lpstr>PowerPoint Presentation</vt:lpstr>
      <vt:lpstr>What surprised us</vt:lpstr>
      <vt:lpstr>Wesley College</vt:lpstr>
      <vt:lpstr>Robert H. Parker Memorial Library</vt:lpstr>
      <vt:lpstr>Student Audits</vt:lpstr>
      <vt:lpstr>“Things I Like”: Friendly Staff</vt:lpstr>
      <vt:lpstr>“Things I Like”: Displays &amp; Polls</vt:lpstr>
      <vt:lpstr>“Things I Like”: Consortium</vt:lpstr>
      <vt:lpstr>“Things I Don’t Like”: Study Areas</vt:lpstr>
      <vt:lpstr>“Things I Don’t Like” Furniture</vt:lpstr>
      <vt:lpstr>“Things I Don’t Like”: Signs</vt:lpstr>
      <vt:lpstr>“Things I Don’t Like”: Noise</vt:lpstr>
      <vt:lpstr>“Things I Don’t Like”: Computers</vt:lpstr>
      <vt:lpstr>“Things I Don’t Like”: Pay for Print</vt:lpstr>
      <vt:lpstr>“Things I Don’t Like”: Librarian Offices</vt:lpstr>
      <vt:lpstr>Changes Made: Basement Study Room</vt:lpstr>
      <vt:lpstr>Changes Made: Second Floor Alcove</vt:lpstr>
      <vt:lpstr>Changes Made: New Printers</vt:lpstr>
      <vt:lpstr>Changes Made: Reference Desk</vt:lpstr>
      <vt:lpstr>What surprised us:</vt:lpstr>
      <vt:lpstr>Context Based Differences</vt:lpstr>
      <vt:lpstr>Your Turn</vt:lpstr>
      <vt:lpstr>Caveats</vt:lpstr>
      <vt:lpstr>Audience Participation</vt:lpstr>
      <vt:lpstr>Audience Participation</vt:lpstr>
      <vt:lpstr>Audience Participation</vt:lpstr>
      <vt:lpstr>Audience Participation</vt:lpstr>
      <vt:lpstr>Further Questions: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Killing It with Kindness: Incorporating Sustainable Assessment through Kindness Audits</dc:title>
  <cp:lastModifiedBy>Hope Kandel</cp:lastModifiedBy>
  <cp:revision>1</cp:revision>
  <dcterms:modified xsi:type="dcterms:W3CDTF">2015-03-24T02:42:41Z</dcterms:modified>
</cp:coreProperties>
</file>