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76" r:id="rId2"/>
    <p:sldId id="263" r:id="rId3"/>
    <p:sldId id="279" r:id="rId4"/>
    <p:sldId id="285" r:id="rId5"/>
    <p:sldId id="280" r:id="rId6"/>
    <p:sldId id="259" r:id="rId7"/>
    <p:sldId id="286" r:id="rId8"/>
    <p:sldId id="260" r:id="rId9"/>
    <p:sldId id="261" r:id="rId10"/>
    <p:sldId id="294" r:id="rId11"/>
    <p:sldId id="281" r:id="rId12"/>
    <p:sldId id="283" r:id="rId13"/>
    <p:sldId id="262" r:id="rId14"/>
    <p:sldId id="257" r:id="rId15"/>
    <p:sldId id="258" r:id="rId16"/>
    <p:sldId id="282" r:id="rId17"/>
    <p:sldId id="256" r:id="rId18"/>
    <p:sldId id="287" r:id="rId19"/>
    <p:sldId id="277" r:id="rId20"/>
    <p:sldId id="266" r:id="rId21"/>
    <p:sldId id="288" r:id="rId22"/>
    <p:sldId id="290" r:id="rId23"/>
    <p:sldId id="267" r:id="rId24"/>
    <p:sldId id="268" r:id="rId25"/>
    <p:sldId id="269" r:id="rId26"/>
    <p:sldId id="270" r:id="rId27"/>
    <p:sldId id="271" r:id="rId28"/>
    <p:sldId id="272" r:id="rId29"/>
    <p:sldId id="293" r:id="rId30"/>
    <p:sldId id="292" r:id="rId31"/>
    <p:sldId id="273" r:id="rId32"/>
    <p:sldId id="274" r:id="rId33"/>
    <p:sldId id="26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4343E"/>
    <a:srgbClr val="26AEC2"/>
    <a:srgbClr val="FF7C4C"/>
    <a:srgbClr val="F8F5EC"/>
    <a:srgbClr val="92E0EA"/>
    <a:srgbClr val="76D7E4"/>
    <a:srgbClr val="EAEAEA"/>
    <a:srgbClr val="080808"/>
    <a:srgbClr val="EDEE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63" autoAdjust="0"/>
    <p:restoredTop sz="82024" autoAdjust="0"/>
  </p:normalViewPr>
  <p:slideViewPr>
    <p:cSldViewPr snapToGrid="0">
      <p:cViewPr>
        <p:scale>
          <a:sx n="60" d="100"/>
          <a:sy n="60" d="100"/>
        </p:scale>
        <p:origin x="-1344" y="-928"/>
      </p:cViewPr>
      <p:guideLst>
        <p:guide orient="horz" pos="2160"/>
        <p:guide pos="3840"/>
      </p:guideLst>
    </p:cSldViewPr>
  </p:slideViewPr>
  <p:notesTextViewPr>
    <p:cViewPr>
      <p:scale>
        <a:sx n="1" d="1"/>
        <a:sy n="1" d="1"/>
      </p:scale>
      <p:origin x="0" y="0"/>
    </p:cViewPr>
  </p:notesTextViewPr>
  <p:notesViewPr>
    <p:cSldViewPr snapToGrid="0">
      <p:cViewPr varScale="1">
        <p:scale>
          <a:sx n="88" d="100"/>
          <a:sy n="88" d="100"/>
        </p:scale>
        <p:origin x="-382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69A08D-A3F3-4CCD-BCD3-BA3667EDA6A0}" type="datetimeFigureOut">
              <a:rPr lang="en-US" smtClean="0"/>
              <a:t>3/23/15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814C91-5B7D-43C2-AA9B-E1E8EC9488D4}" type="slidenum">
              <a:rPr lang="en-US" smtClean="0"/>
              <a:t>‹#›</a:t>
            </a:fld>
            <a:endParaRPr lang="en-US"/>
          </a:p>
        </p:txBody>
      </p:sp>
    </p:spTree>
    <p:extLst>
      <p:ext uri="{BB962C8B-B14F-4D97-AF65-F5344CB8AC3E}">
        <p14:creationId xmlns:p14="http://schemas.microsoft.com/office/powerpoint/2010/main" val="651741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 Id="rId3" Type="http://schemas.openxmlformats.org/officeDocument/2006/relationships/hyperlink" Target="https://doodle.com/nylibrary"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 Id="rId3" Type="http://schemas.openxmlformats.org/officeDocument/2006/relationships/hyperlink" Target="http://bunkrapp.com/"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814C91-5B7D-43C2-AA9B-E1E8EC9488D4}" type="slidenum">
              <a:rPr lang="en-US" smtClean="0"/>
              <a:t>1</a:t>
            </a:fld>
            <a:endParaRPr lang="en-US" dirty="0"/>
          </a:p>
        </p:txBody>
      </p:sp>
    </p:spTree>
    <p:extLst>
      <p:ext uri="{BB962C8B-B14F-4D97-AF65-F5344CB8AC3E}">
        <p14:creationId xmlns:p14="http://schemas.microsoft.com/office/powerpoint/2010/main" val="2275101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most popular tool/social media highlighted in this presentation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Is a visual discovery tools that allows users to create virtual pin boards. Users pin items to their boards, which can be images or videos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Pins are like bookmarks since they point back to the original source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Pinterest is a great tool for “Do-it-yourself” reference and bibliographic instruction as well as marketing and promotion</a:t>
            </a:r>
          </a:p>
          <a:p>
            <a:endParaRPr lang="en-US" dirty="0"/>
          </a:p>
        </p:txBody>
      </p:sp>
      <p:sp>
        <p:nvSpPr>
          <p:cNvPr id="4" name="Slide Number Placeholder 3"/>
          <p:cNvSpPr>
            <a:spLocks noGrp="1"/>
          </p:cNvSpPr>
          <p:nvPr>
            <p:ph type="sldNum" sz="quarter" idx="10"/>
          </p:nvPr>
        </p:nvSpPr>
        <p:spPr/>
        <p:txBody>
          <a:bodyPr/>
          <a:lstStyle/>
          <a:p>
            <a:fld id="{71814C91-5B7D-43C2-AA9B-E1E8EC9488D4}" type="slidenum">
              <a:rPr lang="en-US" smtClean="0"/>
              <a:t>13</a:t>
            </a:fld>
            <a:endParaRPr lang="en-US"/>
          </a:p>
        </p:txBody>
      </p:sp>
    </p:spTree>
    <p:extLst>
      <p:ext uri="{BB962C8B-B14F-4D97-AF65-F5344CB8AC3E}">
        <p14:creationId xmlns:p14="http://schemas.microsoft.com/office/powerpoint/2010/main" val="4133054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Pinterest</a:t>
            </a:r>
            <a:r>
              <a:rPr lang="en-US" baseline="0" dirty="0" smtClean="0"/>
              <a:t> is great for promoting collections </a:t>
            </a:r>
          </a:p>
          <a:p>
            <a:pPr marL="171450" indent="-171450">
              <a:buFont typeface="Arial" panose="020B0604020202020204" pitchFamily="34" charset="0"/>
              <a:buChar char="•"/>
            </a:pPr>
            <a:r>
              <a:rPr lang="en-US" baseline="0" dirty="0" smtClean="0"/>
              <a:t>Are able to share pins to other social medias and can also link social media through tools like IFTTT </a:t>
            </a:r>
          </a:p>
          <a:p>
            <a:pPr marL="171450" indent="-171450">
              <a:buFont typeface="Arial" panose="020B0604020202020204" pitchFamily="34" charset="0"/>
              <a:buChar char="•"/>
            </a:pPr>
            <a:r>
              <a:rPr lang="en-US" baseline="0" dirty="0" smtClean="0"/>
              <a:t>Also can be used for collection development</a:t>
            </a:r>
          </a:p>
          <a:p>
            <a:pPr marL="171450" indent="-171450">
              <a:buFont typeface="Arial" panose="020B0604020202020204" pitchFamily="34" charset="0"/>
              <a:buChar char="•"/>
            </a:pPr>
            <a:r>
              <a:rPr lang="en-US" baseline="0" dirty="0" smtClean="0"/>
              <a:t>Multiple people could be added to a board so if multiple librarians collect for the same area, a </a:t>
            </a:r>
            <a:r>
              <a:rPr lang="en-US" baseline="0" dirty="0" err="1" smtClean="0"/>
              <a:t>pinterest</a:t>
            </a:r>
            <a:r>
              <a:rPr lang="en-US" baseline="0" dirty="0" smtClean="0"/>
              <a:t> board could be used to share ideas or keep things organize to avoid duplication</a:t>
            </a:r>
          </a:p>
          <a:p>
            <a:pPr marL="171450" indent="-171450">
              <a:buFont typeface="Arial" panose="020B0604020202020204" pitchFamily="34" charset="0"/>
              <a:buChar char="•"/>
            </a:pPr>
            <a:r>
              <a:rPr lang="en-US" baseline="0" dirty="0" smtClean="0"/>
              <a:t>Can gauge what’s popular by how many times an item is </a:t>
            </a:r>
            <a:r>
              <a:rPr lang="en-US" baseline="0" dirty="0" err="1" smtClean="0"/>
              <a:t>repinned</a:t>
            </a:r>
            <a:endParaRPr lang="en-US" baseline="0" dirty="0" smtClean="0"/>
          </a:p>
          <a:p>
            <a:pPr marL="171450" indent="-171450">
              <a:buFont typeface="Arial" panose="020B0604020202020204" pitchFamily="34" charset="0"/>
              <a:buChar char="•"/>
            </a:pPr>
            <a:r>
              <a:rPr lang="en-US" baseline="0" dirty="0" smtClean="0"/>
              <a:t>Could also create a board for book recommendations. Invite community members to pin </a:t>
            </a:r>
            <a:r>
              <a:rPr lang="en-US" baseline="0" dirty="0" err="1" smtClean="0"/>
              <a:t>wishlist</a:t>
            </a:r>
            <a:r>
              <a:rPr lang="en-US" baseline="0" dirty="0" smtClean="0"/>
              <a:t> items to one board or have a community current reads board. </a:t>
            </a:r>
          </a:p>
          <a:p>
            <a:pPr marL="171450" indent="-171450">
              <a:buFont typeface="Arial" panose="020B0604020202020204" pitchFamily="34" charset="0"/>
              <a:buChar char="•"/>
            </a:pPr>
            <a:r>
              <a:rPr lang="en-US" baseline="0" dirty="0" smtClean="0"/>
              <a:t>Right now, only able to invite people to pin to board, there isn’t an option that allows users to request to pin to a board</a:t>
            </a:r>
          </a:p>
          <a:p>
            <a:pPr marL="171450" indent="-171450">
              <a:buFont typeface="Arial" panose="020B0604020202020204" pitchFamily="34" charset="0"/>
              <a:buChar char="•"/>
            </a:pPr>
            <a:r>
              <a:rPr lang="en-US" baseline="0" dirty="0" smtClean="0"/>
              <a:t>Example of large public board: Librarian’s List</a:t>
            </a:r>
            <a:endParaRPr lang="en-US" dirty="0"/>
          </a:p>
        </p:txBody>
      </p:sp>
      <p:sp>
        <p:nvSpPr>
          <p:cNvPr id="4" name="Slide Number Placeholder 3"/>
          <p:cNvSpPr>
            <a:spLocks noGrp="1"/>
          </p:cNvSpPr>
          <p:nvPr>
            <p:ph type="sldNum" sz="quarter" idx="10"/>
          </p:nvPr>
        </p:nvSpPr>
        <p:spPr/>
        <p:txBody>
          <a:bodyPr/>
          <a:lstStyle/>
          <a:p>
            <a:fld id="{71814C91-5B7D-43C2-AA9B-E1E8EC9488D4}" type="slidenum">
              <a:rPr lang="en-US" smtClean="0"/>
              <a:t>14</a:t>
            </a:fld>
            <a:endParaRPr lang="en-US"/>
          </a:p>
        </p:txBody>
      </p:sp>
    </p:spTree>
    <p:extLst>
      <p:ext uri="{BB962C8B-B14F-4D97-AF65-F5344CB8AC3E}">
        <p14:creationId xmlns:p14="http://schemas.microsoft.com/office/powerpoint/2010/main" val="392514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814C91-5B7D-43C2-AA9B-E1E8EC9488D4}" type="slidenum">
              <a:rPr lang="en-US" smtClean="0"/>
              <a:t>16</a:t>
            </a:fld>
            <a:endParaRPr lang="en-US"/>
          </a:p>
        </p:txBody>
      </p:sp>
    </p:spTree>
    <p:extLst>
      <p:ext uri="{BB962C8B-B14F-4D97-AF65-F5344CB8AC3E}">
        <p14:creationId xmlns:p14="http://schemas.microsoft.com/office/powerpoint/2010/main" val="501011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As mentione</a:t>
            </a:r>
            <a:r>
              <a:rPr lang="en-US" baseline="0" dirty="0" smtClean="0"/>
              <a:t>d previously, collaborative boards are possible</a:t>
            </a:r>
          </a:p>
          <a:p>
            <a:pPr marL="171450" indent="-171450">
              <a:buFont typeface="Arial" panose="020B0604020202020204" pitchFamily="34" charset="0"/>
              <a:buChar char="•"/>
            </a:pPr>
            <a:r>
              <a:rPr lang="en-US" baseline="0" dirty="0" smtClean="0"/>
              <a:t>Another use is to create collaborative boards with other campus departments in order to promote the library’s collections and services</a:t>
            </a:r>
          </a:p>
          <a:p>
            <a:pPr marL="171450" indent="-171450">
              <a:buFont typeface="Arial" panose="020B0604020202020204" pitchFamily="34" charset="0"/>
              <a:buChar char="•"/>
            </a:pPr>
            <a:r>
              <a:rPr lang="en-US" baseline="0" dirty="0" smtClean="0"/>
              <a:t>This particular example is a Sage History board that is on the main Sage College’s </a:t>
            </a:r>
            <a:r>
              <a:rPr lang="en-US" baseline="0" dirty="0" err="1" smtClean="0"/>
              <a:t>pinterest</a:t>
            </a:r>
            <a:r>
              <a:rPr lang="en-US" baseline="0" dirty="0" smtClean="0"/>
              <a:t> page</a:t>
            </a:r>
          </a:p>
          <a:p>
            <a:pPr marL="171450" indent="-171450">
              <a:buFont typeface="Arial" panose="020B0604020202020204" pitchFamily="34" charset="0"/>
              <a:buChar char="•"/>
            </a:pPr>
            <a:r>
              <a:rPr lang="en-US" baseline="0" dirty="0" smtClean="0"/>
              <a:t>Library followers and college followers are able to see this board – broadens the reach</a:t>
            </a:r>
          </a:p>
          <a:p>
            <a:pPr marL="171450" indent="-171450">
              <a:buFont typeface="Arial" panose="020B0604020202020204" pitchFamily="34" charset="0"/>
              <a:buChar char="•"/>
            </a:pPr>
            <a:r>
              <a:rPr lang="en-US" baseline="0" dirty="0" smtClean="0"/>
              <a:t>Great way to work with departments outside of the library and get beyond the library’s bubble</a:t>
            </a:r>
            <a:endParaRPr lang="en-US" dirty="0"/>
          </a:p>
        </p:txBody>
      </p:sp>
      <p:sp>
        <p:nvSpPr>
          <p:cNvPr id="4" name="Slide Number Placeholder 3"/>
          <p:cNvSpPr>
            <a:spLocks noGrp="1"/>
          </p:cNvSpPr>
          <p:nvPr>
            <p:ph type="sldNum" sz="quarter" idx="10"/>
          </p:nvPr>
        </p:nvSpPr>
        <p:spPr/>
        <p:txBody>
          <a:bodyPr/>
          <a:lstStyle/>
          <a:p>
            <a:fld id="{71814C91-5B7D-43C2-AA9B-E1E8EC9488D4}" type="slidenum">
              <a:rPr lang="en-US" smtClean="0"/>
              <a:t>17</a:t>
            </a:fld>
            <a:endParaRPr lang="en-US"/>
          </a:p>
        </p:txBody>
      </p:sp>
    </p:spTree>
    <p:extLst>
      <p:ext uri="{BB962C8B-B14F-4D97-AF65-F5344CB8AC3E}">
        <p14:creationId xmlns:p14="http://schemas.microsoft.com/office/powerpoint/2010/main" val="1672914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SMORE – A tool to create flyers.</a:t>
            </a:r>
            <a:r>
              <a:rPr lang="en-US" baseline="0" dirty="0" smtClean="0"/>
              <a:t> You can add different types of sections to the flyer such as text, image galleries, embedded videos from </a:t>
            </a:r>
            <a:r>
              <a:rPr lang="en-US" baseline="0" dirty="0" err="1" smtClean="0"/>
              <a:t>youtube</a:t>
            </a:r>
            <a:r>
              <a:rPr lang="en-US" baseline="0" dirty="0" smtClean="0"/>
              <a:t>, </a:t>
            </a:r>
            <a:r>
              <a:rPr lang="en-US" baseline="0" dirty="0" err="1" smtClean="0"/>
              <a:t>vimeo</a:t>
            </a:r>
            <a:r>
              <a:rPr lang="en-US" baseline="0" dirty="0" smtClean="0"/>
              <a:t> etc., event boxes with dates, times maps, </a:t>
            </a:r>
          </a:p>
          <a:p>
            <a:r>
              <a:rPr lang="en-US" baseline="0" dirty="0" smtClean="0"/>
              <a:t>Share flyers a variety of ways – make them easily accessible to your patrons</a:t>
            </a:r>
          </a:p>
          <a:p>
            <a:r>
              <a:rPr lang="en-US" baseline="0" dirty="0" smtClean="0"/>
              <a:t>See results – analytics of views and interactions with flyers – how many </a:t>
            </a:r>
            <a:r>
              <a:rPr lang="en-US" baseline="0" dirty="0" err="1" smtClean="0"/>
              <a:t>ppl</a:t>
            </a:r>
            <a:r>
              <a:rPr lang="en-US" baseline="0" dirty="0" smtClean="0"/>
              <a:t> viewed them, what links were most clicked, how long people had the flyer open, geographic analytics….</a:t>
            </a:r>
          </a:p>
          <a:p>
            <a:r>
              <a:rPr lang="en-US" baseline="0" dirty="0" smtClean="0"/>
              <a:t>How are we using them in the library???</a:t>
            </a:r>
            <a:endParaRPr lang="en-US" dirty="0"/>
          </a:p>
        </p:txBody>
      </p:sp>
      <p:sp>
        <p:nvSpPr>
          <p:cNvPr id="4" name="Slide Number Placeholder 3"/>
          <p:cNvSpPr>
            <a:spLocks noGrp="1"/>
          </p:cNvSpPr>
          <p:nvPr>
            <p:ph type="sldNum" sz="quarter" idx="10"/>
          </p:nvPr>
        </p:nvSpPr>
        <p:spPr/>
        <p:txBody>
          <a:bodyPr/>
          <a:lstStyle/>
          <a:p>
            <a:fld id="{71814C91-5B7D-43C2-AA9B-E1E8EC9488D4}" type="slidenum">
              <a:rPr lang="en-US" smtClean="0"/>
              <a:t>19</a:t>
            </a:fld>
            <a:endParaRPr lang="en-US"/>
          </a:p>
        </p:txBody>
      </p:sp>
    </p:spTree>
    <p:extLst>
      <p:ext uri="{BB962C8B-B14F-4D97-AF65-F5344CB8AC3E}">
        <p14:creationId xmlns:p14="http://schemas.microsoft.com/office/powerpoint/2010/main" val="16452746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Online flyers for faculty, staff and student monthly updates</a:t>
            </a:r>
          </a:p>
          <a:p>
            <a:endParaRPr lang="en-US" dirty="0"/>
          </a:p>
        </p:txBody>
      </p:sp>
      <p:sp>
        <p:nvSpPr>
          <p:cNvPr id="4" name="Slide Number Placeholder 3"/>
          <p:cNvSpPr>
            <a:spLocks noGrp="1"/>
          </p:cNvSpPr>
          <p:nvPr>
            <p:ph type="sldNum" sz="quarter" idx="10"/>
          </p:nvPr>
        </p:nvSpPr>
        <p:spPr/>
        <p:txBody>
          <a:bodyPr/>
          <a:lstStyle/>
          <a:p>
            <a:fld id="{71814C91-5B7D-43C2-AA9B-E1E8EC9488D4}" type="slidenum">
              <a:rPr lang="en-US" smtClean="0"/>
              <a:t>20</a:t>
            </a:fld>
            <a:endParaRPr lang="en-US"/>
          </a:p>
        </p:txBody>
      </p:sp>
    </p:spTree>
    <p:extLst>
      <p:ext uri="{BB962C8B-B14F-4D97-AF65-F5344CB8AC3E}">
        <p14:creationId xmlns:p14="http://schemas.microsoft.com/office/powerpoint/2010/main" val="11009363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https://www.smore.com/mvhzf-library-newsletter</a:t>
            </a:r>
            <a:endParaRPr lang="en-US" dirty="0"/>
          </a:p>
        </p:txBody>
      </p:sp>
      <p:sp>
        <p:nvSpPr>
          <p:cNvPr id="4" name="Slide Number Placeholder 3"/>
          <p:cNvSpPr>
            <a:spLocks noGrp="1"/>
          </p:cNvSpPr>
          <p:nvPr>
            <p:ph type="sldNum" sz="quarter" idx="10"/>
          </p:nvPr>
        </p:nvSpPr>
        <p:spPr/>
        <p:txBody>
          <a:bodyPr/>
          <a:lstStyle/>
          <a:p>
            <a:fld id="{71814C91-5B7D-43C2-AA9B-E1E8EC9488D4}" type="slidenum">
              <a:rPr lang="en-US" smtClean="0"/>
              <a:t>21</a:t>
            </a:fld>
            <a:endParaRPr lang="en-US"/>
          </a:p>
        </p:txBody>
      </p:sp>
    </p:spTree>
    <p:extLst>
      <p:ext uri="{BB962C8B-B14F-4D97-AF65-F5344CB8AC3E}">
        <p14:creationId xmlns:p14="http://schemas.microsoft.com/office/powerpoint/2010/main" val="22761830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Paper flyers for inserts in packets given out to new students during orientation week</a:t>
            </a:r>
          </a:p>
          <a:p>
            <a:endParaRPr lang="en-US" dirty="0"/>
          </a:p>
        </p:txBody>
      </p:sp>
      <p:sp>
        <p:nvSpPr>
          <p:cNvPr id="4" name="Slide Number Placeholder 3"/>
          <p:cNvSpPr>
            <a:spLocks noGrp="1"/>
          </p:cNvSpPr>
          <p:nvPr>
            <p:ph type="sldNum" sz="quarter" idx="10"/>
          </p:nvPr>
        </p:nvSpPr>
        <p:spPr/>
        <p:txBody>
          <a:bodyPr/>
          <a:lstStyle/>
          <a:p>
            <a:fld id="{71814C91-5B7D-43C2-AA9B-E1E8EC9488D4}" type="slidenum">
              <a:rPr lang="en-US" smtClean="0"/>
              <a:t>23</a:t>
            </a:fld>
            <a:endParaRPr lang="en-US"/>
          </a:p>
        </p:txBody>
      </p:sp>
    </p:spTree>
    <p:extLst>
      <p:ext uri="{BB962C8B-B14F-4D97-AF65-F5344CB8AC3E}">
        <p14:creationId xmlns:p14="http://schemas.microsoft.com/office/powerpoint/2010/main" val="8268501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Flyers for promoting library sessions and events</a:t>
            </a:r>
          </a:p>
          <a:p>
            <a:endParaRPr lang="en-US" dirty="0"/>
          </a:p>
        </p:txBody>
      </p:sp>
      <p:sp>
        <p:nvSpPr>
          <p:cNvPr id="4" name="Slide Number Placeholder 3"/>
          <p:cNvSpPr>
            <a:spLocks noGrp="1"/>
          </p:cNvSpPr>
          <p:nvPr>
            <p:ph type="sldNum" sz="quarter" idx="10"/>
          </p:nvPr>
        </p:nvSpPr>
        <p:spPr/>
        <p:txBody>
          <a:bodyPr/>
          <a:lstStyle/>
          <a:p>
            <a:fld id="{71814C91-5B7D-43C2-AA9B-E1E8EC9488D4}" type="slidenum">
              <a:rPr lang="en-US" smtClean="0"/>
              <a:t>24</a:t>
            </a:fld>
            <a:endParaRPr lang="en-US"/>
          </a:p>
        </p:txBody>
      </p:sp>
    </p:spTree>
    <p:extLst>
      <p:ext uri="{BB962C8B-B14F-4D97-AF65-F5344CB8AC3E}">
        <p14:creationId xmlns:p14="http://schemas.microsoft.com/office/powerpoint/2010/main" val="4203459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They are taken to a Doodle Poll to select</a:t>
            </a:r>
            <a:r>
              <a:rPr lang="en-US" baseline="0" dirty="0" smtClean="0"/>
              <a:t> the tour time that works for them.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is our 4</a:t>
            </a:r>
            <a:r>
              <a:rPr lang="en-US" baseline="30000" dirty="0" smtClean="0"/>
              <a:t>th</a:t>
            </a:r>
            <a:r>
              <a:rPr lang="en-US" baseline="0" dirty="0" smtClean="0"/>
              <a:t> social sharing tool of the day: Doodle.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Doodle is an online scheduling tool that allows you to create polls and distribute through a link.</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this case we created a poll to function as an online sign up sheet for library tours.  Students accessed the poll through our </a:t>
            </a:r>
            <a:r>
              <a:rPr lang="en-US" baseline="0" dirty="0" err="1" smtClean="0"/>
              <a:t>Smore</a:t>
            </a:r>
            <a:r>
              <a:rPr lang="en-US" baseline="0" dirty="0" smtClean="0"/>
              <a:t> flyer and can fill in their name and the tour time that they want to attend.   There is an option to require an email address on-submit which we took advantage of.  Once we received their email and the tour time, we could send out further instructions – confirmations of dates, directions to the library, rules at each library and so 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 have included links on the slide pages but all of these links and more are available on our blog so you can check them out later.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1814C91-5B7D-43C2-AA9B-E1E8EC9488D4}" type="slidenum">
              <a:rPr lang="en-US" smtClean="0"/>
              <a:t>25</a:t>
            </a:fld>
            <a:endParaRPr lang="en-US"/>
          </a:p>
        </p:txBody>
      </p:sp>
    </p:spTree>
    <p:extLst>
      <p:ext uri="{BB962C8B-B14F-4D97-AF65-F5344CB8AC3E}">
        <p14:creationId xmlns:p14="http://schemas.microsoft.com/office/powerpoint/2010/main" val="927510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3,000 students across two campuses in Upstate NY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Offer BA, MA and doctoral degrees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Recently started online programs that grant BA and Master degrees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These online</a:t>
            </a:r>
            <a:r>
              <a:rPr lang="en-US" sz="1200" kern="1200" baseline="0" dirty="0" smtClean="0">
                <a:solidFill>
                  <a:schemeClr val="tx1"/>
                </a:solidFill>
                <a:effectLst/>
                <a:latin typeface="+mn-lt"/>
                <a:ea typeface="+mn-ea"/>
                <a:cs typeface="+mn-cs"/>
              </a:rPr>
              <a:t> programs has forced to think re-think how we deliver library services especially for online only students</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Sotheby’s</a:t>
            </a:r>
          </a:p>
          <a:p>
            <a:r>
              <a:rPr lang="en-US" sz="1200" kern="1200" dirty="0" smtClean="0">
                <a:solidFill>
                  <a:schemeClr val="tx1"/>
                </a:solidFill>
                <a:effectLst/>
                <a:latin typeface="+mn-lt"/>
                <a:ea typeface="+mn-ea"/>
                <a:cs typeface="+mn-cs"/>
              </a:rPr>
              <a:t>Sotheby’s Institute of Art is a graduate school with two</a:t>
            </a:r>
            <a:r>
              <a:rPr lang="en-US" sz="1200" kern="1200" baseline="0" dirty="0" smtClean="0">
                <a:solidFill>
                  <a:schemeClr val="tx1"/>
                </a:solidFill>
                <a:effectLst/>
                <a:latin typeface="+mn-lt"/>
                <a:ea typeface="+mn-ea"/>
                <a:cs typeface="+mn-cs"/>
              </a:rPr>
              <a:t> campuses, one in New York and one in London.  </a:t>
            </a:r>
          </a:p>
          <a:p>
            <a:r>
              <a:rPr lang="en-US" sz="1200" kern="1200" baseline="0" dirty="0" smtClean="0">
                <a:solidFill>
                  <a:schemeClr val="tx1"/>
                </a:solidFill>
                <a:effectLst/>
                <a:latin typeface="+mn-lt"/>
                <a:ea typeface="+mn-ea"/>
                <a:cs typeface="+mn-cs"/>
              </a:rPr>
              <a:t>In NY we have about 125 new FT students each year. </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institute Offers 3 master degrees in art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Our library</a:t>
            </a:r>
            <a:r>
              <a:rPr lang="en-US" sz="1200" kern="1200" baseline="0" dirty="0" smtClean="0">
                <a:solidFill>
                  <a:schemeClr val="tx1"/>
                </a:solidFill>
                <a:effectLst/>
                <a:latin typeface="+mn-lt"/>
                <a:ea typeface="+mn-ea"/>
                <a:cs typeface="+mn-cs"/>
              </a:rPr>
              <a:t> collection is specialized art collection with just over 10k volumes.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1814C91-5B7D-43C2-AA9B-E1E8EC9488D4}" type="slidenum">
              <a:rPr lang="en-US" smtClean="0"/>
              <a:t>2</a:t>
            </a:fld>
            <a:endParaRPr lang="en-US"/>
          </a:p>
        </p:txBody>
      </p:sp>
    </p:spTree>
    <p:extLst>
      <p:ext uri="{BB962C8B-B14F-4D97-AF65-F5344CB8AC3E}">
        <p14:creationId xmlns:p14="http://schemas.microsoft.com/office/powerpoint/2010/main" val="2726795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Doodle also allows you to create an ‘appointment scheduler’ where students can</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Schedule one on one </a:t>
            </a:r>
            <a:r>
              <a:rPr lang="en-US" sz="1200" b="0" i="0" u="none" strike="noStrike" kern="1200" dirty="0" smtClean="0">
                <a:solidFill>
                  <a:schemeClr val="tx1"/>
                </a:solidFill>
                <a:effectLst/>
                <a:latin typeface="+mn-lt"/>
                <a:ea typeface="+mn-ea"/>
                <a:cs typeface="+mn-cs"/>
                <a:hlinkClick r:id="rId3"/>
              </a:rPr>
              <a:t>reference consultations</a:t>
            </a:r>
            <a:endParaRPr lang="en-US" sz="1200" b="0" i="0" kern="1200" dirty="0" smtClean="0">
              <a:solidFill>
                <a:schemeClr val="tx1"/>
              </a:solidFill>
              <a:effectLst/>
              <a:latin typeface="+mn-lt"/>
              <a:ea typeface="+mn-ea"/>
              <a:cs typeface="+mn-cs"/>
            </a:endParaRPr>
          </a:p>
          <a:p>
            <a:r>
              <a:rPr lang="en-US" dirty="0" smtClean="0"/>
              <a:t>http://doodle.com/nylibrary  with the librarians.</a:t>
            </a:r>
            <a:r>
              <a:rPr lang="en-US" baseline="0" dirty="0" smtClean="0"/>
              <a:t>    You simply select what hours and dates librarians are available on Doodles Meet Me Page and share the link to your calendar on the website.  Students can access this page and request appointments when they are free.</a:t>
            </a:r>
            <a:endParaRPr lang="en-US" dirty="0"/>
          </a:p>
        </p:txBody>
      </p:sp>
      <p:sp>
        <p:nvSpPr>
          <p:cNvPr id="4" name="Slide Number Placeholder 3"/>
          <p:cNvSpPr>
            <a:spLocks noGrp="1"/>
          </p:cNvSpPr>
          <p:nvPr>
            <p:ph type="sldNum" sz="quarter" idx="10"/>
          </p:nvPr>
        </p:nvSpPr>
        <p:spPr/>
        <p:txBody>
          <a:bodyPr/>
          <a:lstStyle/>
          <a:p>
            <a:fld id="{71814C91-5B7D-43C2-AA9B-E1E8EC9488D4}" type="slidenum">
              <a:rPr lang="en-US" smtClean="0"/>
              <a:t>26</a:t>
            </a:fld>
            <a:endParaRPr lang="en-US"/>
          </a:p>
        </p:txBody>
      </p:sp>
    </p:spTree>
    <p:extLst>
      <p:ext uri="{BB962C8B-B14F-4D97-AF65-F5344CB8AC3E}">
        <p14:creationId xmlns:p14="http://schemas.microsoft.com/office/powerpoint/2010/main" val="649512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The third</a:t>
            </a:r>
            <a:r>
              <a:rPr lang="en-US" sz="1200" b="0" i="0" kern="1200" baseline="0" dirty="0" smtClean="0">
                <a:solidFill>
                  <a:schemeClr val="tx1"/>
                </a:solidFill>
                <a:effectLst/>
                <a:latin typeface="+mn-lt"/>
                <a:ea typeface="+mn-ea"/>
                <a:cs typeface="+mn-cs"/>
              </a:rPr>
              <a:t> way that we are using doodle at the library is to create surveys.  Surveys are another function Doodle offers.  We </a:t>
            </a:r>
            <a:r>
              <a:rPr lang="en-US" sz="1200" b="0" i="0" kern="1200" dirty="0" smtClean="0">
                <a:solidFill>
                  <a:schemeClr val="tx1"/>
                </a:solidFill>
                <a:effectLst/>
                <a:latin typeface="+mn-lt"/>
                <a:ea typeface="+mn-ea"/>
                <a:cs typeface="+mn-cs"/>
              </a:rPr>
              <a:t>Survey patrons to find the best times for future meetings or events.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One example is after students received their schedules in the fall we sent out surveys to see when they would be</a:t>
            </a:r>
            <a:r>
              <a:rPr lang="en-US" sz="1200" b="0" i="0" kern="1200" baseline="0" dirty="0" smtClean="0">
                <a:solidFill>
                  <a:schemeClr val="tx1"/>
                </a:solidFill>
                <a:effectLst/>
                <a:latin typeface="+mn-lt"/>
                <a:ea typeface="+mn-ea"/>
                <a:cs typeface="+mn-cs"/>
              </a:rPr>
              <a:t> most able to attend library events.  I was organizing some sessions on image research and legal research and created a survey with some dates and time options.  As students clicked our survey link and filled out the dates and times that </a:t>
            </a:r>
            <a:r>
              <a:rPr lang="en-US" sz="1200" b="0" i="0" kern="1200" baseline="0" dirty="0" err="1" smtClean="0">
                <a:solidFill>
                  <a:schemeClr val="tx1"/>
                </a:solidFill>
                <a:effectLst/>
                <a:latin typeface="+mn-lt"/>
                <a:ea typeface="+mn-ea"/>
                <a:cs typeface="+mn-cs"/>
              </a:rPr>
              <a:t>worke</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dbest</a:t>
            </a:r>
            <a:r>
              <a:rPr lang="en-US" sz="1200" b="0" i="0" kern="1200" baseline="0" dirty="0" smtClean="0">
                <a:solidFill>
                  <a:schemeClr val="tx1"/>
                </a:solidFill>
                <a:effectLst/>
                <a:latin typeface="+mn-lt"/>
                <a:ea typeface="+mn-ea"/>
                <a:cs typeface="+mn-cs"/>
              </a:rPr>
              <a:t> for them we </a:t>
            </a:r>
            <a:r>
              <a:rPr lang="en-US" sz="1200" b="0" i="0" kern="1200" baseline="0" dirty="0" err="1" smtClean="0">
                <a:solidFill>
                  <a:schemeClr val="tx1"/>
                </a:solidFill>
                <a:effectLst/>
                <a:latin typeface="+mn-lt"/>
                <a:ea typeface="+mn-ea"/>
                <a:cs typeface="+mn-cs"/>
              </a:rPr>
              <a:t>reiceved</a:t>
            </a:r>
            <a:r>
              <a:rPr lang="en-US" sz="1200" b="0" i="0" kern="1200" baseline="0" dirty="0" smtClean="0">
                <a:solidFill>
                  <a:schemeClr val="tx1"/>
                </a:solidFill>
                <a:effectLst/>
                <a:latin typeface="+mn-lt"/>
                <a:ea typeface="+mn-ea"/>
                <a:cs typeface="+mn-cs"/>
              </a:rPr>
              <a:t> the </a:t>
            </a:r>
            <a:r>
              <a:rPr lang="en-US" sz="1200" b="0" i="0" kern="1200" baseline="0" dirty="0" err="1" smtClean="0">
                <a:solidFill>
                  <a:schemeClr val="tx1"/>
                </a:solidFill>
                <a:effectLst/>
                <a:latin typeface="+mn-lt"/>
                <a:ea typeface="+mn-ea"/>
                <a:cs typeface="+mn-cs"/>
              </a:rPr>
              <a:t>resutls</a:t>
            </a:r>
            <a:r>
              <a:rPr lang="en-US" sz="1200" b="0" i="0" kern="1200" baseline="0" dirty="0" smtClean="0">
                <a:solidFill>
                  <a:schemeClr val="tx1"/>
                </a:solidFill>
                <a:effectLst/>
                <a:latin typeface="+mn-lt"/>
                <a:ea typeface="+mn-ea"/>
                <a:cs typeface="+mn-cs"/>
              </a:rPr>
              <a:t> from doodle telling us what the best times were.  It made scheduling so easy and we were able to offer our </a:t>
            </a:r>
            <a:r>
              <a:rPr lang="en-US" sz="1200" b="0" i="0" kern="1200" baseline="0" dirty="0" err="1" smtClean="0">
                <a:solidFill>
                  <a:schemeClr val="tx1"/>
                </a:solidFill>
                <a:effectLst/>
                <a:latin typeface="+mn-lt"/>
                <a:ea typeface="+mn-ea"/>
                <a:cs typeface="+mn-cs"/>
              </a:rPr>
              <a:t>sessiosn</a:t>
            </a:r>
            <a:r>
              <a:rPr lang="en-US" sz="1200" b="0" i="0" kern="1200" baseline="0" dirty="0" smtClean="0">
                <a:solidFill>
                  <a:schemeClr val="tx1"/>
                </a:solidFill>
                <a:effectLst/>
                <a:latin typeface="+mn-lt"/>
                <a:ea typeface="+mn-ea"/>
                <a:cs typeface="+mn-cs"/>
              </a:rPr>
              <a:t> at times when most students could make it.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We ended up calling them library early bird sessions because the best time was around 8am during the week.</a:t>
            </a:r>
            <a:endParaRPr lang="en-US" sz="1200" b="0" i="0" kern="1200" dirty="0" smtClean="0">
              <a:solidFill>
                <a:schemeClr val="tx1"/>
              </a:solidFill>
              <a:effectLst/>
              <a:latin typeface="+mn-lt"/>
              <a:ea typeface="+mn-ea"/>
              <a:cs typeface="+mn-cs"/>
            </a:endParaRPr>
          </a:p>
          <a:p>
            <a:endParaRPr lang="en-US" dirty="0" smtClean="0"/>
          </a:p>
          <a:p>
            <a:r>
              <a:rPr lang="en-US" dirty="0" smtClean="0"/>
              <a:t>http://doodle.com/7upzu3xthmr86w96</a:t>
            </a:r>
          </a:p>
          <a:p>
            <a:endParaRPr lang="en-US" dirty="0"/>
          </a:p>
        </p:txBody>
      </p:sp>
      <p:sp>
        <p:nvSpPr>
          <p:cNvPr id="4" name="Slide Number Placeholder 3"/>
          <p:cNvSpPr>
            <a:spLocks noGrp="1"/>
          </p:cNvSpPr>
          <p:nvPr>
            <p:ph type="sldNum" sz="quarter" idx="10"/>
          </p:nvPr>
        </p:nvSpPr>
        <p:spPr/>
        <p:txBody>
          <a:bodyPr/>
          <a:lstStyle/>
          <a:p>
            <a:fld id="{71814C91-5B7D-43C2-AA9B-E1E8EC9488D4}" type="slidenum">
              <a:rPr lang="en-US" smtClean="0"/>
              <a:t>27</a:t>
            </a:fld>
            <a:endParaRPr lang="en-US"/>
          </a:p>
        </p:txBody>
      </p:sp>
    </p:spTree>
    <p:extLst>
      <p:ext uri="{BB962C8B-B14F-4D97-AF65-F5344CB8AC3E}">
        <p14:creationId xmlns:p14="http://schemas.microsoft.com/office/powerpoint/2010/main" val="4332123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Our 5</a:t>
            </a:r>
            <a:r>
              <a:rPr lang="en-US" sz="1200" b="0" i="0" kern="1200" baseline="30000" dirty="0" smtClean="0">
                <a:solidFill>
                  <a:schemeClr val="tx1"/>
                </a:solidFill>
                <a:effectLst/>
                <a:latin typeface="+mn-lt"/>
                <a:ea typeface="+mn-ea"/>
                <a:cs typeface="+mn-cs"/>
              </a:rPr>
              <a:t>th</a:t>
            </a:r>
            <a:r>
              <a:rPr lang="en-US" sz="1200" b="0" i="0" kern="1200" dirty="0" smtClean="0">
                <a:solidFill>
                  <a:schemeClr val="tx1"/>
                </a:solidFill>
                <a:effectLst/>
                <a:latin typeface="+mn-lt"/>
                <a:ea typeface="+mn-ea"/>
                <a:cs typeface="+mn-cs"/>
              </a:rPr>
              <a:t> social sharing tool is BUNKR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r>
              <a:rPr lang="en-US" sz="1200" u="sng" kern="1200" dirty="0" err="1" smtClean="0">
                <a:solidFill>
                  <a:schemeClr val="tx1"/>
                </a:solidFill>
                <a:effectLst/>
                <a:latin typeface="+mn-lt"/>
                <a:ea typeface="+mn-ea"/>
                <a:cs typeface="+mn-cs"/>
                <a:hlinkClick r:id="rId3"/>
              </a:rPr>
              <a:t>Bunkr</a:t>
            </a:r>
            <a:r>
              <a:rPr lang="en-US" sz="1200" kern="1200" dirty="0" smtClean="0">
                <a:solidFill>
                  <a:schemeClr val="tx1"/>
                </a:solidFill>
                <a:effectLst/>
                <a:latin typeface="+mn-lt"/>
                <a:ea typeface="+mn-ea"/>
                <a:cs typeface="+mn-cs"/>
              </a:rPr>
              <a:t> is a web-based presentation tool. It is a lightweight application that creates eye-catching slides. You can also download and export your presentations.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Once you publish your presentation it will be accessible by a U-R-L. Take this with you and you can access your presentation on any device that has internet or </a:t>
            </a:r>
            <a:r>
              <a:rPr lang="en-US" sz="1200" kern="1200" dirty="0" err="1" smtClean="0">
                <a:solidFill>
                  <a:schemeClr val="tx1"/>
                </a:solidFill>
                <a:effectLst/>
                <a:latin typeface="+mn-lt"/>
                <a:ea typeface="+mn-ea"/>
                <a:cs typeface="+mn-cs"/>
              </a:rPr>
              <a:t>wifi</a:t>
            </a:r>
            <a:r>
              <a:rPr lang="en-US" sz="1200" kern="1200" dirty="0" smtClean="0">
                <a:solidFill>
                  <a:schemeClr val="tx1"/>
                </a:solidFill>
                <a:effectLst/>
                <a:latin typeface="+mn-lt"/>
                <a:ea typeface="+mn-ea"/>
                <a:cs typeface="+mn-cs"/>
              </a:rPr>
              <a:t> enabled.</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We love </a:t>
            </a:r>
            <a:r>
              <a:rPr lang="en-US" sz="1200" kern="1200" dirty="0" err="1" smtClean="0">
                <a:solidFill>
                  <a:schemeClr val="tx1"/>
                </a:solidFill>
                <a:effectLst/>
                <a:latin typeface="+mn-lt"/>
                <a:ea typeface="+mn-ea"/>
                <a:cs typeface="+mn-cs"/>
              </a:rPr>
              <a:t>Bunkr</a:t>
            </a:r>
            <a:r>
              <a:rPr lang="en-US" sz="1200" kern="1200" dirty="0" smtClean="0">
                <a:solidFill>
                  <a:schemeClr val="tx1"/>
                </a:solidFill>
                <a:effectLst/>
                <a:latin typeface="+mn-lt"/>
                <a:ea typeface="+mn-ea"/>
                <a:cs typeface="+mn-cs"/>
              </a:rPr>
              <a:t> because it is easy, has a nice UI and of course great for on-the-go slideshows and presentations.  It is a great tool for </a:t>
            </a:r>
            <a:r>
              <a:rPr lang="en-US" sz="1200" kern="1200" dirty="0" err="1" smtClean="0">
                <a:solidFill>
                  <a:schemeClr val="tx1"/>
                </a:solidFill>
                <a:effectLst/>
                <a:latin typeface="+mn-lt"/>
                <a:ea typeface="+mn-ea"/>
                <a:cs typeface="+mn-cs"/>
              </a:rPr>
              <a:t>Pecha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Kucha</a:t>
            </a:r>
            <a:r>
              <a:rPr lang="en-US" sz="1200" kern="1200" dirty="0" smtClean="0">
                <a:solidFill>
                  <a:schemeClr val="tx1"/>
                </a:solidFill>
                <a:effectLst/>
                <a:latin typeface="+mn-lt"/>
                <a:ea typeface="+mn-ea"/>
                <a:cs typeface="+mn-cs"/>
              </a:rPr>
              <a:t> presentations and, of course, for sharing with students.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How we are using it:</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pPr lvl="0"/>
            <a:r>
              <a:rPr lang="en-US" sz="1200" kern="1200" dirty="0" err="1" smtClean="0">
                <a:solidFill>
                  <a:schemeClr val="tx1"/>
                </a:solidFill>
                <a:effectLst/>
                <a:latin typeface="+mn-lt"/>
                <a:ea typeface="+mn-ea"/>
                <a:cs typeface="+mn-cs"/>
              </a:rPr>
              <a:t>Bunkr’s</a:t>
            </a:r>
            <a:r>
              <a:rPr lang="en-US" sz="1200" kern="1200" dirty="0" smtClean="0">
                <a:solidFill>
                  <a:schemeClr val="tx1"/>
                </a:solidFill>
                <a:effectLst/>
                <a:latin typeface="+mn-lt"/>
                <a:ea typeface="+mn-ea"/>
                <a:cs typeface="+mn-cs"/>
              </a:rPr>
              <a:t> sleek user-interface</a:t>
            </a:r>
            <a:r>
              <a:rPr lang="en-US" sz="1200" kern="1200" baseline="0" dirty="0" smtClean="0">
                <a:solidFill>
                  <a:schemeClr val="tx1"/>
                </a:solidFill>
                <a:effectLst/>
                <a:latin typeface="+mn-lt"/>
                <a:ea typeface="+mn-ea"/>
                <a:cs typeface="+mn-cs"/>
              </a:rPr>
              <a:t> makes it ideal for </a:t>
            </a:r>
            <a:r>
              <a:rPr lang="en-US" sz="1200" kern="1200" dirty="0" smtClean="0">
                <a:solidFill>
                  <a:schemeClr val="tx1"/>
                </a:solidFill>
                <a:effectLst/>
                <a:latin typeface="+mn-lt"/>
                <a:ea typeface="+mn-ea"/>
                <a:cs typeface="+mn-cs"/>
              </a:rPr>
              <a:t>Interactive presentations.</a:t>
            </a:r>
            <a:r>
              <a:rPr lang="en-US" sz="1200" kern="1200" baseline="0" dirty="0" smtClean="0">
                <a:solidFill>
                  <a:schemeClr val="tx1"/>
                </a:solidFill>
                <a:effectLst/>
                <a:latin typeface="+mn-lt"/>
                <a:ea typeface="+mn-ea"/>
                <a:cs typeface="+mn-cs"/>
              </a:rPr>
              <a:t> An example is an informational presentation you have created (or slide show) that accompanies a library exhibition or a library display.  They can be displayed on </a:t>
            </a:r>
            <a:r>
              <a:rPr lang="en-US" sz="1200" kern="1200" baseline="0" dirty="0" err="1" smtClean="0">
                <a:solidFill>
                  <a:schemeClr val="tx1"/>
                </a:solidFill>
                <a:effectLst/>
                <a:latin typeface="+mn-lt"/>
                <a:ea typeface="+mn-ea"/>
                <a:cs typeface="+mn-cs"/>
              </a:rPr>
              <a:t>iPads</a:t>
            </a:r>
            <a:r>
              <a:rPr lang="en-US" sz="1200" kern="1200" baseline="0" dirty="0" smtClean="0">
                <a:solidFill>
                  <a:schemeClr val="tx1"/>
                </a:solidFill>
                <a:effectLst/>
                <a:latin typeface="+mn-lt"/>
                <a:ea typeface="+mn-ea"/>
                <a:cs typeface="+mn-cs"/>
              </a:rPr>
              <a:t>, tablets or a large touch screen display. You can also share a QR code to the presentations so that when students scan the code the </a:t>
            </a:r>
            <a:r>
              <a:rPr lang="en-US" sz="1200" kern="1200" baseline="0" dirty="0" err="1" smtClean="0">
                <a:solidFill>
                  <a:schemeClr val="tx1"/>
                </a:solidFill>
                <a:effectLst/>
                <a:latin typeface="+mn-lt"/>
                <a:ea typeface="+mn-ea"/>
                <a:cs typeface="+mn-cs"/>
              </a:rPr>
              <a:t>Bunkr</a:t>
            </a:r>
            <a:r>
              <a:rPr lang="en-US" sz="1200" kern="1200" baseline="0" dirty="0" smtClean="0">
                <a:solidFill>
                  <a:schemeClr val="tx1"/>
                </a:solidFill>
                <a:effectLst/>
                <a:latin typeface="+mn-lt"/>
                <a:ea typeface="+mn-ea"/>
                <a:cs typeface="+mn-cs"/>
              </a:rPr>
              <a:t> is brought up on their phone.  </a:t>
            </a:r>
          </a:p>
          <a:p>
            <a:pPr lvl="0"/>
            <a:endParaRPr lang="en-US" sz="1200" kern="1200" baseline="0" dirty="0" smtClean="0">
              <a:solidFill>
                <a:schemeClr val="tx1"/>
              </a:solidFill>
              <a:effectLst/>
              <a:latin typeface="+mn-lt"/>
              <a:ea typeface="+mn-ea"/>
              <a:cs typeface="+mn-cs"/>
            </a:endParaRPr>
          </a:p>
          <a:p>
            <a:pPr lvl="0"/>
            <a:r>
              <a:rPr lang="en-US" sz="1200" kern="1200" baseline="0" dirty="0" smtClean="0">
                <a:solidFill>
                  <a:schemeClr val="tx1"/>
                </a:solidFill>
                <a:effectLst/>
                <a:latin typeface="+mn-lt"/>
                <a:ea typeface="+mn-ea"/>
                <a:cs typeface="+mn-cs"/>
              </a:rPr>
              <a:t>These could be </a:t>
            </a:r>
            <a:r>
              <a:rPr lang="en-US" sz="1200" kern="1200" dirty="0" smtClean="0">
                <a:solidFill>
                  <a:schemeClr val="tx1"/>
                </a:solidFill>
                <a:effectLst/>
                <a:latin typeface="+mn-lt"/>
                <a:ea typeface="+mn-ea"/>
                <a:cs typeface="+mn-cs"/>
              </a:rPr>
              <a:t> on </a:t>
            </a:r>
            <a:r>
              <a:rPr lang="en-US" sz="1200" kern="1200" dirty="0" err="1" smtClean="0">
                <a:solidFill>
                  <a:schemeClr val="tx1"/>
                </a:solidFill>
                <a:effectLst/>
                <a:latin typeface="+mn-lt"/>
                <a:ea typeface="+mn-ea"/>
                <a:cs typeface="+mn-cs"/>
              </a:rPr>
              <a:t>iPads</a:t>
            </a:r>
            <a:r>
              <a:rPr lang="en-US" sz="1200" kern="1200" dirty="0" smtClean="0">
                <a:solidFill>
                  <a:schemeClr val="tx1"/>
                </a:solidFill>
                <a:effectLst/>
                <a:latin typeface="+mn-lt"/>
                <a:ea typeface="+mn-ea"/>
                <a:cs typeface="+mn-cs"/>
              </a:rPr>
              <a:t> (that accompany library displays) or a large touch-screen display</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How do I tutorials for quick sharing during Virtual Reference</a:t>
            </a:r>
          </a:p>
          <a:p>
            <a:r>
              <a:rPr lang="en-US"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 Interactive presentations and on the go presentations</a:t>
            </a:r>
          </a:p>
          <a:p>
            <a:r>
              <a:rPr lang="en-US" dirty="0" smtClean="0"/>
              <a:t>http://bunkrapp.com/dashboard/</a:t>
            </a:r>
            <a:endParaRPr lang="en-US" dirty="0"/>
          </a:p>
        </p:txBody>
      </p:sp>
      <p:sp>
        <p:nvSpPr>
          <p:cNvPr id="4" name="Slide Number Placeholder 3"/>
          <p:cNvSpPr>
            <a:spLocks noGrp="1"/>
          </p:cNvSpPr>
          <p:nvPr>
            <p:ph type="sldNum" sz="quarter" idx="10"/>
          </p:nvPr>
        </p:nvSpPr>
        <p:spPr/>
        <p:txBody>
          <a:bodyPr/>
          <a:lstStyle/>
          <a:p>
            <a:fld id="{71814C91-5B7D-43C2-AA9B-E1E8EC9488D4}" type="slidenum">
              <a:rPr lang="en-US" smtClean="0"/>
              <a:t>28</a:t>
            </a:fld>
            <a:endParaRPr lang="en-US"/>
          </a:p>
        </p:txBody>
      </p:sp>
    </p:spTree>
    <p:extLst>
      <p:ext uri="{BB962C8B-B14F-4D97-AF65-F5344CB8AC3E}">
        <p14:creationId xmlns:p14="http://schemas.microsoft.com/office/powerpoint/2010/main" val="32265667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814C91-5B7D-43C2-AA9B-E1E8EC9488D4}" type="slidenum">
              <a:rPr lang="en-US" smtClean="0"/>
              <a:t>29</a:t>
            </a:fld>
            <a:endParaRPr lang="en-US"/>
          </a:p>
        </p:txBody>
      </p:sp>
    </p:spTree>
    <p:extLst>
      <p:ext uri="{BB962C8B-B14F-4D97-AF65-F5344CB8AC3E}">
        <p14:creationId xmlns:p14="http://schemas.microsoft.com/office/powerpoint/2010/main" val="22761830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err="1" smtClean="0">
                <a:solidFill>
                  <a:schemeClr val="tx1"/>
                </a:solidFill>
                <a:effectLst/>
                <a:latin typeface="+mn-lt"/>
                <a:ea typeface="+mn-ea"/>
                <a:cs typeface="+mn-cs"/>
              </a:rPr>
              <a:t>Bunkr’s</a:t>
            </a:r>
            <a:r>
              <a:rPr lang="en-US" sz="1200" kern="1200" dirty="0" smtClean="0">
                <a:solidFill>
                  <a:schemeClr val="tx1"/>
                </a:solidFill>
                <a:effectLst/>
                <a:latin typeface="+mn-lt"/>
                <a:ea typeface="+mn-ea"/>
                <a:cs typeface="+mn-cs"/>
              </a:rPr>
              <a:t> sleek user-interface</a:t>
            </a:r>
            <a:r>
              <a:rPr lang="en-US" sz="1200" kern="1200" baseline="0" dirty="0" smtClean="0">
                <a:solidFill>
                  <a:schemeClr val="tx1"/>
                </a:solidFill>
                <a:effectLst/>
                <a:latin typeface="+mn-lt"/>
                <a:ea typeface="+mn-ea"/>
                <a:cs typeface="+mn-cs"/>
              </a:rPr>
              <a:t> makes it ideal for </a:t>
            </a:r>
            <a:r>
              <a:rPr lang="en-US" sz="1200" kern="1200" dirty="0" smtClean="0">
                <a:solidFill>
                  <a:schemeClr val="tx1"/>
                </a:solidFill>
                <a:effectLst/>
                <a:latin typeface="+mn-lt"/>
                <a:ea typeface="+mn-ea"/>
                <a:cs typeface="+mn-cs"/>
              </a:rPr>
              <a:t>Interactive presentations.</a:t>
            </a:r>
            <a:r>
              <a:rPr lang="en-US" sz="1200" kern="1200" baseline="0" dirty="0" smtClean="0">
                <a:solidFill>
                  <a:schemeClr val="tx1"/>
                </a:solidFill>
                <a:effectLst/>
                <a:latin typeface="+mn-lt"/>
                <a:ea typeface="+mn-ea"/>
                <a:cs typeface="+mn-cs"/>
              </a:rPr>
              <a:t> An example is an informational presentation you have created (or slide show) that accompanies a library exhibition or a library display.  They can be displayed on </a:t>
            </a:r>
            <a:r>
              <a:rPr lang="en-US" sz="1200" kern="1200" baseline="0" dirty="0" err="1" smtClean="0">
                <a:solidFill>
                  <a:schemeClr val="tx1"/>
                </a:solidFill>
                <a:effectLst/>
                <a:latin typeface="+mn-lt"/>
                <a:ea typeface="+mn-ea"/>
                <a:cs typeface="+mn-cs"/>
              </a:rPr>
              <a:t>iPads</a:t>
            </a:r>
            <a:r>
              <a:rPr lang="en-US" sz="1200" kern="1200" baseline="0" dirty="0" smtClean="0">
                <a:solidFill>
                  <a:schemeClr val="tx1"/>
                </a:solidFill>
                <a:effectLst/>
                <a:latin typeface="+mn-lt"/>
                <a:ea typeface="+mn-ea"/>
                <a:cs typeface="+mn-cs"/>
              </a:rPr>
              <a:t>, tablets or a large touch screen display. You can also share a QR code to the presentations so that when students scan the code the </a:t>
            </a:r>
            <a:r>
              <a:rPr lang="en-US" sz="1200" kern="1200" baseline="0" dirty="0" err="1" smtClean="0">
                <a:solidFill>
                  <a:schemeClr val="tx1"/>
                </a:solidFill>
                <a:effectLst/>
                <a:latin typeface="+mn-lt"/>
                <a:ea typeface="+mn-ea"/>
                <a:cs typeface="+mn-cs"/>
              </a:rPr>
              <a:t>Bunkr</a:t>
            </a:r>
            <a:r>
              <a:rPr lang="en-US" sz="1200" kern="1200" baseline="0" dirty="0" smtClean="0">
                <a:solidFill>
                  <a:schemeClr val="tx1"/>
                </a:solidFill>
                <a:effectLst/>
                <a:latin typeface="+mn-lt"/>
                <a:ea typeface="+mn-ea"/>
                <a:cs typeface="+mn-cs"/>
              </a:rPr>
              <a:t> is brought up on their phone.  </a:t>
            </a:r>
          </a:p>
          <a:p>
            <a:pPr lvl="0"/>
            <a:endParaRPr lang="en-US" sz="1200" kern="1200" baseline="0" dirty="0" smtClean="0">
              <a:solidFill>
                <a:schemeClr val="tx1"/>
              </a:solidFill>
              <a:effectLst/>
              <a:latin typeface="+mn-lt"/>
              <a:ea typeface="+mn-ea"/>
              <a:cs typeface="+mn-cs"/>
            </a:endParaRPr>
          </a:p>
          <a:p>
            <a:pPr lvl="0"/>
            <a:r>
              <a:rPr lang="en-US" sz="1200" kern="1200" baseline="0" dirty="0" smtClean="0">
                <a:solidFill>
                  <a:schemeClr val="tx1"/>
                </a:solidFill>
                <a:effectLst/>
                <a:latin typeface="+mn-lt"/>
                <a:ea typeface="+mn-ea"/>
                <a:cs typeface="+mn-cs"/>
              </a:rPr>
              <a:t>These could be </a:t>
            </a:r>
            <a:r>
              <a:rPr lang="en-US" sz="1200" kern="1200" dirty="0" smtClean="0">
                <a:solidFill>
                  <a:schemeClr val="tx1"/>
                </a:solidFill>
                <a:effectLst/>
                <a:latin typeface="+mn-lt"/>
                <a:ea typeface="+mn-ea"/>
                <a:cs typeface="+mn-cs"/>
              </a:rPr>
              <a:t> on </a:t>
            </a:r>
            <a:r>
              <a:rPr lang="en-US" sz="1200" kern="1200" dirty="0" err="1" smtClean="0">
                <a:solidFill>
                  <a:schemeClr val="tx1"/>
                </a:solidFill>
                <a:effectLst/>
                <a:latin typeface="+mn-lt"/>
                <a:ea typeface="+mn-ea"/>
                <a:cs typeface="+mn-cs"/>
              </a:rPr>
              <a:t>iPads</a:t>
            </a:r>
            <a:r>
              <a:rPr lang="en-US" sz="1200" kern="1200" dirty="0" smtClean="0">
                <a:solidFill>
                  <a:schemeClr val="tx1"/>
                </a:solidFill>
                <a:effectLst/>
                <a:latin typeface="+mn-lt"/>
                <a:ea typeface="+mn-ea"/>
                <a:cs typeface="+mn-cs"/>
              </a:rPr>
              <a:t> (that accompany library displays) or a large touch-screen display</a:t>
            </a:r>
          </a:p>
        </p:txBody>
      </p:sp>
      <p:sp>
        <p:nvSpPr>
          <p:cNvPr id="4" name="Slide Number Placeholder 3"/>
          <p:cNvSpPr>
            <a:spLocks noGrp="1"/>
          </p:cNvSpPr>
          <p:nvPr>
            <p:ph type="sldNum" sz="quarter" idx="10"/>
          </p:nvPr>
        </p:nvSpPr>
        <p:spPr/>
        <p:txBody>
          <a:bodyPr/>
          <a:lstStyle/>
          <a:p>
            <a:fld id="{71814C91-5B7D-43C2-AA9B-E1E8EC9488D4}" type="slidenum">
              <a:rPr lang="en-US" smtClean="0"/>
              <a:t>30</a:t>
            </a:fld>
            <a:endParaRPr lang="en-US"/>
          </a:p>
        </p:txBody>
      </p:sp>
    </p:spTree>
    <p:extLst>
      <p:ext uri="{BB962C8B-B14F-4D97-AF65-F5344CB8AC3E}">
        <p14:creationId xmlns:p14="http://schemas.microsoft.com/office/powerpoint/2010/main" val="32265667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How do I tutorials for Virtual Reference</a:t>
            </a:r>
            <a:r>
              <a:rPr lang="en-US" sz="1200" b="0" i="0" kern="1200" baseline="0" dirty="0" smtClean="0">
                <a:solidFill>
                  <a:schemeClr val="tx1"/>
                </a:solidFill>
                <a:effectLst/>
                <a:latin typeface="+mn-lt"/>
                <a:ea typeface="+mn-ea"/>
                <a:cs typeface="+mn-cs"/>
              </a:rPr>
              <a:t> chat and for the DIY patron.  </a:t>
            </a:r>
            <a:r>
              <a:rPr lang="en-US" sz="1200" b="0" i="0" kern="1200" baseline="0" dirty="0" err="1" smtClean="0">
                <a:solidFill>
                  <a:schemeClr val="tx1"/>
                </a:solidFill>
                <a:effectLst/>
                <a:latin typeface="+mn-lt"/>
                <a:ea typeface="+mn-ea"/>
                <a:cs typeface="+mn-cs"/>
              </a:rPr>
              <a:t>Bunkr</a:t>
            </a:r>
            <a:r>
              <a:rPr lang="en-US" sz="1200" b="0" i="0" kern="1200" baseline="0" dirty="0" smtClean="0">
                <a:solidFill>
                  <a:schemeClr val="tx1"/>
                </a:solidFill>
                <a:effectLst/>
                <a:latin typeface="+mn-lt"/>
                <a:ea typeface="+mn-ea"/>
                <a:cs typeface="+mn-cs"/>
              </a:rPr>
              <a:t> presentations that are short, visual and to the point are great for the do it yourself student and for students looking to get information when staff are not available.  They can be embedded on the library website or Learning Management System, they can be added as a link in a subject guide or even posted on </a:t>
            </a:r>
            <a:r>
              <a:rPr lang="en-US" sz="1200" b="0" i="0" kern="1200" baseline="0" dirty="0" err="1" smtClean="0">
                <a:solidFill>
                  <a:schemeClr val="tx1"/>
                </a:solidFill>
                <a:effectLst/>
                <a:latin typeface="+mn-lt"/>
                <a:ea typeface="+mn-ea"/>
                <a:cs typeface="+mn-cs"/>
              </a:rPr>
              <a:t>facebook</a:t>
            </a:r>
            <a:r>
              <a:rPr lang="en-US" sz="1200" b="0" i="0" kern="1200" baseline="0" dirty="0" smtClean="0">
                <a:solidFill>
                  <a:schemeClr val="tx1"/>
                </a:solidFill>
                <a:effectLst/>
                <a:latin typeface="+mn-lt"/>
                <a:ea typeface="+mn-ea"/>
                <a:cs typeface="+mn-cs"/>
              </a:rPr>
              <a:t>.  Students can bookmark them or share them.</a:t>
            </a:r>
          </a:p>
          <a:p>
            <a:endParaRPr lang="en-US" sz="1200" b="0"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Having</a:t>
            </a:r>
            <a:r>
              <a:rPr lang="en-US" sz="1200" kern="1200" baseline="0" dirty="0" smtClean="0">
                <a:solidFill>
                  <a:schemeClr val="tx1"/>
                </a:solidFill>
                <a:effectLst/>
                <a:latin typeface="+mn-lt"/>
                <a:ea typeface="+mn-ea"/>
                <a:cs typeface="+mn-cs"/>
              </a:rPr>
              <a:t> these tutorials premade is also very handy when doing </a:t>
            </a:r>
            <a:r>
              <a:rPr lang="en-US" sz="1200" kern="1200" dirty="0" smtClean="0">
                <a:solidFill>
                  <a:schemeClr val="tx1"/>
                </a:solidFill>
                <a:effectLst/>
                <a:latin typeface="+mn-lt"/>
                <a:ea typeface="+mn-ea"/>
                <a:cs typeface="+mn-cs"/>
              </a:rPr>
              <a:t>Virtual Reference. You can send the </a:t>
            </a:r>
            <a:r>
              <a:rPr lang="en-US" sz="1200" kern="1200" dirty="0" err="1" smtClean="0">
                <a:solidFill>
                  <a:schemeClr val="tx1"/>
                </a:solidFill>
                <a:effectLst/>
                <a:latin typeface="+mn-lt"/>
                <a:ea typeface="+mn-ea"/>
                <a:cs typeface="+mn-cs"/>
              </a:rPr>
              <a:t>bunkr</a:t>
            </a:r>
            <a:r>
              <a:rPr lang="en-US" sz="1200" kern="1200" dirty="0" smtClean="0">
                <a:solidFill>
                  <a:schemeClr val="tx1"/>
                </a:solidFill>
                <a:effectLst/>
                <a:latin typeface="+mn-lt"/>
                <a:ea typeface="+mn-ea"/>
                <a:cs typeface="+mn-cs"/>
              </a:rPr>
              <a:t> link through your chat</a:t>
            </a:r>
            <a:r>
              <a:rPr lang="en-US" sz="1200" kern="1200" baseline="0" dirty="0" smtClean="0">
                <a:solidFill>
                  <a:schemeClr val="tx1"/>
                </a:solidFill>
                <a:effectLst/>
                <a:latin typeface="+mn-lt"/>
                <a:ea typeface="+mn-ea"/>
                <a:cs typeface="+mn-cs"/>
              </a:rPr>
              <a:t> application or SMS message and students can access it from where ever they may be.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1814C91-5B7D-43C2-AA9B-E1E8EC9488D4}" type="slidenum">
              <a:rPr lang="en-US" smtClean="0"/>
              <a:t>31</a:t>
            </a:fld>
            <a:endParaRPr lang="en-US"/>
          </a:p>
        </p:txBody>
      </p:sp>
    </p:spTree>
    <p:extLst>
      <p:ext uri="{BB962C8B-B14F-4D97-AF65-F5344CB8AC3E}">
        <p14:creationId xmlns:p14="http://schemas.microsoft.com/office/powerpoint/2010/main" val="3408085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The third way we are using </a:t>
            </a:r>
            <a:r>
              <a:rPr lang="en-US" sz="1200" b="0" i="0" kern="1200" dirty="0" err="1" smtClean="0">
                <a:solidFill>
                  <a:schemeClr val="tx1"/>
                </a:solidFill>
                <a:effectLst/>
                <a:latin typeface="+mn-lt"/>
                <a:ea typeface="+mn-ea"/>
                <a:cs typeface="+mn-cs"/>
              </a:rPr>
              <a:t>Bunkr</a:t>
            </a:r>
            <a:r>
              <a:rPr lang="en-US" sz="1200" b="0" i="0" kern="1200" dirty="0" smtClean="0">
                <a:solidFill>
                  <a:schemeClr val="tx1"/>
                </a:solidFill>
                <a:effectLst/>
                <a:latin typeface="+mn-lt"/>
                <a:ea typeface="+mn-ea"/>
                <a:cs typeface="+mn-cs"/>
              </a:rPr>
              <a:t> is</a:t>
            </a:r>
            <a:r>
              <a:rPr lang="en-US" sz="1200" b="0" i="0" kern="1200" baseline="0" dirty="0" smtClean="0">
                <a:solidFill>
                  <a:schemeClr val="tx1"/>
                </a:solidFill>
                <a:effectLst/>
                <a:latin typeface="+mn-lt"/>
                <a:ea typeface="+mn-ea"/>
                <a:cs typeface="+mn-cs"/>
              </a:rPr>
              <a:t> as a </a:t>
            </a:r>
            <a:r>
              <a:rPr lang="en-US" sz="1200" b="0" i="0" kern="1200" dirty="0" smtClean="0">
                <a:solidFill>
                  <a:schemeClr val="tx1"/>
                </a:solidFill>
                <a:effectLst/>
                <a:latin typeface="+mn-lt"/>
                <a:ea typeface="+mn-ea"/>
                <a:cs typeface="+mn-cs"/>
              </a:rPr>
              <a:t>Presentation platform for library events and information literacy sessions.  Earlier I mentioned we held Early Bird sessions</a:t>
            </a:r>
            <a:r>
              <a:rPr lang="en-US" sz="1200" b="0" i="0" kern="1200" baseline="0" dirty="0" smtClean="0">
                <a:solidFill>
                  <a:schemeClr val="tx1"/>
                </a:solidFill>
                <a:effectLst/>
                <a:latin typeface="+mn-lt"/>
                <a:ea typeface="+mn-ea"/>
                <a:cs typeface="+mn-cs"/>
              </a:rPr>
              <a:t> on a variety of topics.  I was able to create my presentations for these sessions in </a:t>
            </a:r>
            <a:r>
              <a:rPr lang="en-US" sz="1200" b="0" i="0" kern="1200" baseline="0" dirty="0" err="1" smtClean="0">
                <a:solidFill>
                  <a:schemeClr val="tx1"/>
                </a:solidFill>
                <a:effectLst/>
                <a:latin typeface="+mn-lt"/>
                <a:ea typeface="+mn-ea"/>
                <a:cs typeface="+mn-cs"/>
              </a:rPr>
              <a:t>Bunkr</a:t>
            </a:r>
            <a:r>
              <a:rPr lang="en-US" sz="1200" b="0" i="0" kern="1200" baseline="0" dirty="0" smtClean="0">
                <a:solidFill>
                  <a:schemeClr val="tx1"/>
                </a:solidFill>
                <a:effectLst/>
                <a:latin typeface="+mn-lt"/>
                <a:ea typeface="+mn-ea"/>
                <a:cs typeface="+mn-cs"/>
              </a:rPr>
              <a:t> and use </a:t>
            </a:r>
            <a:r>
              <a:rPr lang="en-US" sz="1200" b="0" i="0" kern="1200" baseline="0" dirty="0" err="1" smtClean="0">
                <a:solidFill>
                  <a:schemeClr val="tx1"/>
                </a:solidFill>
                <a:effectLst/>
                <a:latin typeface="+mn-lt"/>
                <a:ea typeface="+mn-ea"/>
                <a:cs typeface="+mn-cs"/>
              </a:rPr>
              <a:t>Bunkr</a:t>
            </a:r>
            <a:r>
              <a:rPr lang="en-US" sz="1200" b="0" i="0" kern="1200" baseline="0" dirty="0" smtClean="0">
                <a:solidFill>
                  <a:schemeClr val="tx1"/>
                </a:solidFill>
                <a:effectLst/>
                <a:latin typeface="+mn-lt"/>
                <a:ea typeface="+mn-ea"/>
                <a:cs typeface="+mn-cs"/>
              </a:rPr>
              <a:t> during the session.  After the session concluded I could email the students who attended the link to the presentation so they could have it for their notes or to revisit at a later time.  </a:t>
            </a: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1814C91-5B7D-43C2-AA9B-E1E8EC9488D4}" type="slidenum">
              <a:rPr lang="en-US" smtClean="0"/>
              <a:t>32</a:t>
            </a:fld>
            <a:endParaRPr lang="en-US"/>
          </a:p>
        </p:txBody>
      </p:sp>
    </p:spTree>
    <p:extLst>
      <p:ext uri="{BB962C8B-B14F-4D97-AF65-F5344CB8AC3E}">
        <p14:creationId xmlns:p14="http://schemas.microsoft.com/office/powerpoint/2010/main" val="10499924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You can check out live examples of how we are putting these tools to work at our libraries by visiting our blog:</a:t>
            </a:r>
            <a:r>
              <a:rPr lang="en-US" sz="1200" b="0" i="0" kern="1200" baseline="0" dirty="0" smtClean="0">
                <a:solidFill>
                  <a:schemeClr val="tx1"/>
                </a:solidFill>
                <a:effectLst/>
                <a:latin typeface="+mn-lt"/>
                <a:ea typeface="+mn-ea"/>
                <a:cs typeface="+mn-cs"/>
              </a:rPr>
              <a:t> Pins </a:t>
            </a:r>
            <a:r>
              <a:rPr lang="en-US" sz="1200" b="0" i="0" kern="1200" baseline="0" dirty="0" err="1" smtClean="0">
                <a:solidFill>
                  <a:schemeClr val="tx1"/>
                </a:solidFill>
                <a:effectLst/>
                <a:latin typeface="+mn-lt"/>
                <a:ea typeface="+mn-ea"/>
                <a:cs typeface="+mn-cs"/>
              </a:rPr>
              <a:t>Smores</a:t>
            </a:r>
            <a:r>
              <a:rPr lang="en-US" sz="1200" b="0" i="0" kern="1200" baseline="0" dirty="0" smtClean="0">
                <a:solidFill>
                  <a:schemeClr val="tx1"/>
                </a:solidFill>
                <a:effectLst/>
                <a:latin typeface="+mn-lt"/>
                <a:ea typeface="+mn-ea"/>
                <a:cs typeface="+mn-cs"/>
              </a:rPr>
              <a:t> And Doodles.blogspot.com</a:t>
            </a:r>
          </a:p>
          <a:p>
            <a:endParaRPr lang="en-US" dirty="0"/>
          </a:p>
        </p:txBody>
      </p:sp>
      <p:sp>
        <p:nvSpPr>
          <p:cNvPr id="4" name="Slide Number Placeholder 3"/>
          <p:cNvSpPr>
            <a:spLocks noGrp="1"/>
          </p:cNvSpPr>
          <p:nvPr>
            <p:ph type="sldNum" sz="quarter" idx="10"/>
          </p:nvPr>
        </p:nvSpPr>
        <p:spPr/>
        <p:txBody>
          <a:bodyPr/>
          <a:lstStyle/>
          <a:p>
            <a:fld id="{71814C91-5B7D-43C2-AA9B-E1E8EC9488D4}" type="slidenum">
              <a:rPr lang="en-US" smtClean="0"/>
              <a:t>33</a:t>
            </a:fld>
            <a:endParaRPr lang="en-US"/>
          </a:p>
        </p:txBody>
      </p:sp>
    </p:spTree>
    <p:extLst>
      <p:ext uri="{BB962C8B-B14F-4D97-AF65-F5344CB8AC3E}">
        <p14:creationId xmlns:p14="http://schemas.microsoft.com/office/powerpoint/2010/main" val="2705146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Infographic design app for the non-graphic designer</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It’s easy to use and even</a:t>
            </a:r>
            <a:r>
              <a:rPr lang="en-US" sz="1200" kern="1200" baseline="0" dirty="0" smtClean="0">
                <a:solidFill>
                  <a:schemeClr val="tx1"/>
                </a:solidFill>
                <a:effectLst/>
                <a:latin typeface="+mn-lt"/>
                <a:ea typeface="+mn-ea"/>
                <a:cs typeface="+mn-cs"/>
              </a:rPr>
              <a:t> novice users are able to create professional infographics with little effort</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Users are able to produce high quality infographics with very little efforts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Has many templates that are easily customized. Also offers several publish options including different file types and paper sizes as well as option to publish directly to a website or various social media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In addition to being used to make infographics, can also be used to make reports, banners and presentations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How</a:t>
            </a:r>
            <a:r>
              <a:rPr lang="en-US" sz="1200" kern="1200" baseline="0" dirty="0" smtClean="0">
                <a:solidFill>
                  <a:schemeClr val="tx1"/>
                </a:solidFill>
                <a:effectLst/>
                <a:latin typeface="+mn-lt"/>
                <a:ea typeface="+mn-ea"/>
                <a:cs typeface="+mn-cs"/>
              </a:rPr>
              <a:t> it work?</a:t>
            </a:r>
            <a:endParaRPr lang="en-US" sz="1200" kern="1200" dirty="0" smtClean="0">
              <a:solidFill>
                <a:schemeClr val="tx1"/>
              </a:solidFill>
              <a:effectLst/>
              <a:latin typeface="+mn-lt"/>
              <a:ea typeface="+mn-ea"/>
              <a:cs typeface="+mn-cs"/>
            </a:endParaRPr>
          </a:p>
          <a:p>
            <a:pPr marL="0" lvl="0" indent="0">
              <a:buFont typeface="Arial" panose="020B0604020202020204" pitchFamily="34" charset="0"/>
              <a:buNone/>
            </a:pPr>
            <a:r>
              <a:rPr lang="en-US" sz="1200" kern="1200" dirty="0" smtClean="0">
                <a:solidFill>
                  <a:schemeClr val="tx1"/>
                </a:solidFill>
                <a:effectLst/>
                <a:latin typeface="+mn-lt"/>
                <a:ea typeface="+mn-ea"/>
                <a:cs typeface="+mn-cs"/>
              </a:rPr>
              <a:t>	Offers free accounts as well as accounts for educational and non-profit institutions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1814C91-5B7D-43C2-AA9B-E1E8EC9488D4}" type="slidenum">
              <a:rPr lang="en-US" smtClean="0"/>
              <a:t>5</a:t>
            </a:fld>
            <a:endParaRPr lang="en-US"/>
          </a:p>
        </p:txBody>
      </p:sp>
    </p:spTree>
    <p:extLst>
      <p:ext uri="{BB962C8B-B14F-4D97-AF65-F5344CB8AC3E}">
        <p14:creationId xmlns:p14="http://schemas.microsoft.com/office/powerpoint/2010/main" val="2984505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Decline in Reference desk statistics has been highly discussed but in at least Sage’s case, students still need us to help them navigate library resources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Could make argument we are in the DIY generation</a:t>
            </a:r>
          </a:p>
          <a:p>
            <a:pPr marL="171450" lvl="0" indent="-171450">
              <a:buFont typeface="Arial" panose="020B0604020202020204" pitchFamily="34" charset="0"/>
              <a:buChar char="•"/>
            </a:pPr>
            <a:r>
              <a:rPr lang="en-US" sz="1200" kern="1200" dirty="0" err="1" smtClean="0">
                <a:solidFill>
                  <a:schemeClr val="tx1"/>
                </a:solidFill>
                <a:effectLst/>
                <a:latin typeface="+mn-lt"/>
                <a:ea typeface="+mn-ea"/>
                <a:cs typeface="+mn-cs"/>
              </a:rPr>
              <a:t>Piktochart</a:t>
            </a:r>
            <a:r>
              <a:rPr lang="en-US" sz="1200" kern="1200" dirty="0" smtClean="0">
                <a:solidFill>
                  <a:schemeClr val="tx1"/>
                </a:solidFill>
                <a:effectLst/>
                <a:latin typeface="+mn-lt"/>
                <a:ea typeface="+mn-ea"/>
                <a:cs typeface="+mn-cs"/>
              </a:rPr>
              <a:t> can be used to be library tutorials for students who rather not make use of in person reference assistance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Sage has previously created library tutorials using Word and have turned these tutorials into infographics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More visually appealing/eye catching and not as wordy as the previous tutorials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Breaks</a:t>
            </a:r>
            <a:r>
              <a:rPr lang="en-US" sz="1200" kern="1200" baseline="0" dirty="0" smtClean="0">
                <a:solidFill>
                  <a:schemeClr val="tx1"/>
                </a:solidFill>
                <a:effectLst/>
                <a:latin typeface="+mn-lt"/>
                <a:ea typeface="+mn-ea"/>
                <a:cs typeface="+mn-cs"/>
              </a:rPr>
              <a:t> the information into smaller bits that is easier to digest</a:t>
            </a:r>
          </a:p>
          <a:p>
            <a:pPr marL="171450" lvl="0" indent="-171450">
              <a:buFont typeface="Arial" panose="020B0604020202020204" pitchFamily="34" charset="0"/>
              <a:buChar char="•"/>
            </a:pPr>
            <a:r>
              <a:rPr lang="en-US" sz="1200" kern="1200" baseline="0" dirty="0" smtClean="0">
                <a:solidFill>
                  <a:schemeClr val="tx1"/>
                </a:solidFill>
                <a:effectLst/>
                <a:latin typeface="+mn-lt"/>
                <a:ea typeface="+mn-ea"/>
                <a:cs typeface="+mn-cs"/>
              </a:rPr>
              <a:t>Also can include visual cues in the tutorials that will help students recall the information</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1814C91-5B7D-43C2-AA9B-E1E8EC9488D4}" type="slidenum">
              <a:rPr lang="en-US" smtClean="0"/>
              <a:t>6</a:t>
            </a:fld>
            <a:endParaRPr lang="en-US"/>
          </a:p>
        </p:txBody>
      </p:sp>
    </p:spTree>
    <p:extLst>
      <p:ext uri="{BB962C8B-B14F-4D97-AF65-F5344CB8AC3E}">
        <p14:creationId xmlns:p14="http://schemas.microsoft.com/office/powerpoint/2010/main" val="480466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Here’s another example of a Sage library tutorial </a:t>
            </a:r>
            <a:r>
              <a:rPr lang="en-US" sz="1200" kern="1200" dirty="0" err="1" smtClean="0">
                <a:solidFill>
                  <a:schemeClr val="tx1"/>
                </a:solidFill>
                <a:effectLst/>
                <a:latin typeface="+mn-lt"/>
                <a:ea typeface="+mn-ea"/>
                <a:cs typeface="+mn-cs"/>
              </a:rPr>
              <a:t>infograph</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As previously mentioned earlier, it is easy to embed </a:t>
            </a:r>
            <a:r>
              <a:rPr lang="en-US" sz="1200" kern="1200" dirty="0" err="1" smtClean="0">
                <a:solidFill>
                  <a:schemeClr val="tx1"/>
                </a:solidFill>
                <a:effectLst/>
                <a:latin typeface="+mn-lt"/>
                <a:ea typeface="+mn-ea"/>
                <a:cs typeface="+mn-cs"/>
              </a:rPr>
              <a:t>piktocharts</a:t>
            </a:r>
            <a:r>
              <a:rPr lang="en-US" sz="1200" kern="1200" dirty="0" smtClean="0">
                <a:solidFill>
                  <a:schemeClr val="tx1"/>
                </a:solidFill>
                <a:effectLst/>
                <a:latin typeface="+mn-lt"/>
                <a:ea typeface="+mn-ea"/>
                <a:cs typeface="+mn-cs"/>
              </a:rPr>
              <a:t> into websites or share them via social media</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particular </a:t>
            </a:r>
            <a:r>
              <a:rPr lang="en-US" sz="1200" kern="1200" dirty="0" err="1" smtClean="0">
                <a:solidFill>
                  <a:schemeClr val="tx1"/>
                </a:solidFill>
                <a:effectLst/>
                <a:latin typeface="+mn-lt"/>
                <a:ea typeface="+mn-ea"/>
                <a:cs typeface="+mn-cs"/>
              </a:rPr>
              <a:t>infograph</a:t>
            </a:r>
            <a:r>
              <a:rPr lang="en-US" sz="1200" kern="1200" dirty="0" smtClean="0">
                <a:solidFill>
                  <a:schemeClr val="tx1"/>
                </a:solidFill>
                <a:effectLst/>
                <a:latin typeface="+mn-lt"/>
                <a:ea typeface="+mn-ea"/>
                <a:cs typeface="+mn-cs"/>
              </a:rPr>
              <a:t> has been embedded into Sage’s research guide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Link – here’s one of our guides and in the evaluate your sources box, the </a:t>
            </a:r>
            <a:r>
              <a:rPr lang="en-US" sz="1200" kern="1200" dirty="0" err="1" smtClean="0">
                <a:solidFill>
                  <a:schemeClr val="tx1"/>
                </a:solidFill>
                <a:effectLst/>
                <a:latin typeface="+mn-lt"/>
                <a:ea typeface="+mn-ea"/>
                <a:cs typeface="+mn-cs"/>
              </a:rPr>
              <a:t>piktochart</a:t>
            </a:r>
            <a:r>
              <a:rPr lang="en-US" sz="1200" kern="1200" dirty="0" smtClean="0">
                <a:solidFill>
                  <a:schemeClr val="tx1"/>
                </a:solidFill>
                <a:effectLst/>
                <a:latin typeface="+mn-lt"/>
                <a:ea typeface="+mn-ea"/>
                <a:cs typeface="+mn-cs"/>
              </a:rPr>
              <a:t> is embedded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particular box is in all of the guides</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1814C91-5B7D-43C2-AA9B-E1E8EC9488D4}" type="slidenum">
              <a:rPr lang="en-US" smtClean="0"/>
              <a:t>8</a:t>
            </a:fld>
            <a:endParaRPr lang="en-US"/>
          </a:p>
        </p:txBody>
      </p:sp>
    </p:spTree>
    <p:extLst>
      <p:ext uri="{BB962C8B-B14F-4D97-AF65-F5344CB8AC3E}">
        <p14:creationId xmlns:p14="http://schemas.microsoft.com/office/powerpoint/2010/main" val="254660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Create dynamic</a:t>
            </a:r>
            <a:r>
              <a:rPr lang="en-US" baseline="0" dirty="0" smtClean="0"/>
              <a:t> syllabus for information literacy courses</a:t>
            </a:r>
          </a:p>
          <a:p>
            <a:pPr marL="171450" indent="-171450">
              <a:buFont typeface="Arial" panose="020B0604020202020204" pitchFamily="34" charset="0"/>
              <a:buChar char="•"/>
            </a:pPr>
            <a:r>
              <a:rPr lang="en-US" baseline="0" dirty="0" smtClean="0"/>
              <a:t>Could also be turned into an assignment for students to reinforce the concepts of information literacy or visual literacy</a:t>
            </a:r>
          </a:p>
          <a:p>
            <a:endParaRPr lang="en-US" dirty="0"/>
          </a:p>
        </p:txBody>
      </p:sp>
      <p:sp>
        <p:nvSpPr>
          <p:cNvPr id="4" name="Slide Number Placeholder 3"/>
          <p:cNvSpPr>
            <a:spLocks noGrp="1"/>
          </p:cNvSpPr>
          <p:nvPr>
            <p:ph type="sldNum" sz="quarter" idx="10"/>
          </p:nvPr>
        </p:nvSpPr>
        <p:spPr/>
        <p:txBody>
          <a:bodyPr/>
          <a:lstStyle/>
          <a:p>
            <a:fld id="{71814C91-5B7D-43C2-AA9B-E1E8EC9488D4}" type="slidenum">
              <a:rPr lang="en-US" smtClean="0"/>
              <a:t>9</a:t>
            </a:fld>
            <a:endParaRPr lang="en-US"/>
          </a:p>
        </p:txBody>
      </p:sp>
    </p:spTree>
    <p:extLst>
      <p:ext uri="{BB962C8B-B14F-4D97-AF65-F5344CB8AC3E}">
        <p14:creationId xmlns:p14="http://schemas.microsoft.com/office/powerpoint/2010/main" val="3609458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https://www.smore.com/mvhzf-library-newsletter</a:t>
            </a:r>
            <a:endParaRPr lang="en-US" dirty="0"/>
          </a:p>
        </p:txBody>
      </p:sp>
      <p:sp>
        <p:nvSpPr>
          <p:cNvPr id="4" name="Slide Number Placeholder 3"/>
          <p:cNvSpPr>
            <a:spLocks noGrp="1"/>
          </p:cNvSpPr>
          <p:nvPr>
            <p:ph type="sldNum" sz="quarter" idx="10"/>
          </p:nvPr>
        </p:nvSpPr>
        <p:spPr/>
        <p:txBody>
          <a:bodyPr/>
          <a:lstStyle/>
          <a:p>
            <a:fld id="{71814C91-5B7D-43C2-AA9B-E1E8EC9488D4}" type="slidenum">
              <a:rPr lang="en-US" smtClean="0"/>
              <a:t>10</a:t>
            </a:fld>
            <a:endParaRPr lang="en-US"/>
          </a:p>
        </p:txBody>
      </p:sp>
    </p:spTree>
    <p:extLst>
      <p:ext uri="{BB962C8B-B14F-4D97-AF65-F5344CB8AC3E}">
        <p14:creationId xmlns:p14="http://schemas.microsoft.com/office/powerpoint/2010/main" val="2276183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err="1" smtClean="0"/>
              <a:t>Piktochart</a:t>
            </a:r>
            <a:r>
              <a:rPr lang="en-US" dirty="0" smtClean="0"/>
              <a:t> has a presentation feature</a:t>
            </a:r>
          </a:p>
          <a:p>
            <a:pPr marL="171450" indent="-171450">
              <a:buFont typeface="Arial" panose="020B0604020202020204" pitchFamily="34" charset="0"/>
              <a:buChar char="•"/>
            </a:pPr>
            <a:r>
              <a:rPr lang="en-US" dirty="0" smtClean="0"/>
              <a:t>Sections of the</a:t>
            </a:r>
            <a:r>
              <a:rPr lang="en-US" baseline="0" dirty="0" smtClean="0"/>
              <a:t> </a:t>
            </a:r>
            <a:r>
              <a:rPr lang="en-US" baseline="0" dirty="0" err="1" smtClean="0"/>
              <a:t>piktochart</a:t>
            </a:r>
            <a:r>
              <a:rPr lang="en-US" baseline="0" dirty="0" smtClean="0"/>
              <a:t> are “turned” into slides and users are able to click through</a:t>
            </a:r>
          </a:p>
          <a:p>
            <a:pPr marL="171450" indent="-171450">
              <a:buFont typeface="Arial" panose="020B0604020202020204" pitchFamily="34" charset="0"/>
              <a:buChar char="•"/>
            </a:pPr>
            <a:r>
              <a:rPr lang="en-US" baseline="0" dirty="0" smtClean="0"/>
              <a:t>Like the </a:t>
            </a:r>
            <a:r>
              <a:rPr lang="en-US" baseline="0" dirty="0" err="1" smtClean="0"/>
              <a:t>infographs</a:t>
            </a:r>
            <a:r>
              <a:rPr lang="en-US" baseline="0" dirty="0" smtClean="0"/>
              <a:t>, it’s easy to share especially across social media and easy to embed</a:t>
            </a:r>
          </a:p>
          <a:p>
            <a:pPr marL="171450" indent="-171450">
              <a:buFont typeface="Arial" panose="020B0604020202020204" pitchFamily="34" charset="0"/>
              <a:buChar char="•"/>
            </a:pPr>
            <a:r>
              <a:rPr lang="en-US" baseline="0" dirty="0" smtClean="0"/>
              <a:t>Picture is of a presentation that was created to demonstrate how the Sotheby’s Library supports students that was put on a </a:t>
            </a:r>
            <a:r>
              <a:rPr lang="en-US" baseline="0" dirty="0" err="1" smtClean="0"/>
              <a:t>tv</a:t>
            </a:r>
            <a:r>
              <a:rPr lang="en-US" baseline="0" dirty="0" smtClean="0"/>
              <a:t> screen to be played on a loop during a student orientation event</a:t>
            </a:r>
            <a:endParaRPr lang="en-US" dirty="0" smtClean="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1814C91-5B7D-43C2-AA9B-E1E8EC9488D4}" type="slidenum">
              <a:rPr lang="en-US" smtClean="0"/>
              <a:t>11</a:t>
            </a:fld>
            <a:endParaRPr lang="en-US"/>
          </a:p>
        </p:txBody>
      </p:sp>
    </p:spTree>
    <p:extLst>
      <p:ext uri="{BB962C8B-B14F-4D97-AF65-F5344CB8AC3E}">
        <p14:creationId xmlns:p14="http://schemas.microsoft.com/office/powerpoint/2010/main" val="3494059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Example of a poster made with </a:t>
            </a:r>
            <a:r>
              <a:rPr lang="en-US" dirty="0" err="1" smtClean="0"/>
              <a:t>Piktochart</a:t>
            </a:r>
            <a:endParaRPr lang="en-US" dirty="0" smtClean="0"/>
          </a:p>
          <a:p>
            <a:pPr marL="171450" indent="-171450">
              <a:buFont typeface="Arial" panose="020B0604020202020204" pitchFamily="34" charset="0"/>
              <a:buChar char="•"/>
            </a:pPr>
            <a:r>
              <a:rPr lang="en-US" dirty="0" smtClean="0"/>
              <a:t>Able to download</a:t>
            </a:r>
            <a:r>
              <a:rPr lang="en-US" baseline="0" dirty="0" smtClean="0"/>
              <a:t> high res files either as pdfs or image files</a:t>
            </a:r>
          </a:p>
          <a:p>
            <a:pPr marL="171450" indent="-171450">
              <a:buFont typeface="Arial" panose="020B0604020202020204" pitchFamily="34" charset="0"/>
              <a:buChar char="•"/>
            </a:pPr>
            <a:r>
              <a:rPr lang="en-US" baseline="0" dirty="0" smtClean="0"/>
              <a:t>Also able to share directly to social media accounts</a:t>
            </a:r>
            <a:endParaRPr lang="en-US" dirty="0"/>
          </a:p>
        </p:txBody>
      </p:sp>
      <p:sp>
        <p:nvSpPr>
          <p:cNvPr id="4" name="Slide Number Placeholder 3"/>
          <p:cNvSpPr>
            <a:spLocks noGrp="1"/>
          </p:cNvSpPr>
          <p:nvPr>
            <p:ph type="sldNum" sz="quarter" idx="10"/>
          </p:nvPr>
        </p:nvSpPr>
        <p:spPr/>
        <p:txBody>
          <a:bodyPr/>
          <a:lstStyle/>
          <a:p>
            <a:fld id="{71814C91-5B7D-43C2-AA9B-E1E8EC9488D4}" type="slidenum">
              <a:rPr lang="en-US" smtClean="0"/>
              <a:t>12</a:t>
            </a:fld>
            <a:endParaRPr lang="en-US"/>
          </a:p>
        </p:txBody>
      </p:sp>
    </p:spTree>
    <p:extLst>
      <p:ext uri="{BB962C8B-B14F-4D97-AF65-F5344CB8AC3E}">
        <p14:creationId xmlns:p14="http://schemas.microsoft.com/office/powerpoint/2010/main" val="3677037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9B0E718-91F5-4F7A-9B23-B787ECFC9978}" type="datetimeFigureOut">
              <a:rPr lang="en-US" smtClean="0"/>
              <a:t>3/23/15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64DF3B-56D6-48CF-99C9-4B0EA756DEB4}" type="slidenum">
              <a:rPr lang="en-US" smtClean="0"/>
              <a:t>‹#›</a:t>
            </a:fld>
            <a:endParaRPr lang="en-US"/>
          </a:p>
        </p:txBody>
      </p:sp>
    </p:spTree>
    <p:extLst>
      <p:ext uri="{BB962C8B-B14F-4D97-AF65-F5344CB8AC3E}">
        <p14:creationId xmlns:p14="http://schemas.microsoft.com/office/powerpoint/2010/main" val="2448597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B0E718-91F5-4F7A-9B23-B787ECFC9978}" type="datetimeFigureOut">
              <a:rPr lang="en-US" smtClean="0"/>
              <a:t>3/23/15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64DF3B-56D6-48CF-99C9-4B0EA756DEB4}" type="slidenum">
              <a:rPr lang="en-US" smtClean="0"/>
              <a:t>‹#›</a:t>
            </a:fld>
            <a:endParaRPr lang="en-US"/>
          </a:p>
        </p:txBody>
      </p:sp>
    </p:spTree>
    <p:extLst>
      <p:ext uri="{BB962C8B-B14F-4D97-AF65-F5344CB8AC3E}">
        <p14:creationId xmlns:p14="http://schemas.microsoft.com/office/powerpoint/2010/main" val="3903642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B0E718-91F5-4F7A-9B23-B787ECFC9978}" type="datetimeFigureOut">
              <a:rPr lang="en-US" smtClean="0"/>
              <a:t>3/23/15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64DF3B-56D6-48CF-99C9-4B0EA756DEB4}" type="slidenum">
              <a:rPr lang="en-US" smtClean="0"/>
              <a:t>‹#›</a:t>
            </a:fld>
            <a:endParaRPr lang="en-US"/>
          </a:p>
        </p:txBody>
      </p:sp>
    </p:spTree>
    <p:extLst>
      <p:ext uri="{BB962C8B-B14F-4D97-AF65-F5344CB8AC3E}">
        <p14:creationId xmlns:p14="http://schemas.microsoft.com/office/powerpoint/2010/main" val="3304845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B0E718-91F5-4F7A-9B23-B787ECFC9978}" type="datetimeFigureOut">
              <a:rPr lang="en-US" smtClean="0"/>
              <a:t>3/23/15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64DF3B-56D6-48CF-99C9-4B0EA756DEB4}" type="slidenum">
              <a:rPr lang="en-US" smtClean="0"/>
              <a:t>‹#›</a:t>
            </a:fld>
            <a:endParaRPr lang="en-US"/>
          </a:p>
        </p:txBody>
      </p:sp>
    </p:spTree>
    <p:extLst>
      <p:ext uri="{BB962C8B-B14F-4D97-AF65-F5344CB8AC3E}">
        <p14:creationId xmlns:p14="http://schemas.microsoft.com/office/powerpoint/2010/main" val="3161603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9B0E718-91F5-4F7A-9B23-B787ECFC9978}" type="datetimeFigureOut">
              <a:rPr lang="en-US" smtClean="0"/>
              <a:t>3/23/15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64DF3B-56D6-48CF-99C9-4B0EA756DEB4}" type="slidenum">
              <a:rPr lang="en-US" smtClean="0"/>
              <a:t>‹#›</a:t>
            </a:fld>
            <a:endParaRPr lang="en-US"/>
          </a:p>
        </p:txBody>
      </p:sp>
    </p:spTree>
    <p:extLst>
      <p:ext uri="{BB962C8B-B14F-4D97-AF65-F5344CB8AC3E}">
        <p14:creationId xmlns:p14="http://schemas.microsoft.com/office/powerpoint/2010/main" val="3572617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9B0E718-91F5-4F7A-9B23-B787ECFC9978}" type="datetimeFigureOut">
              <a:rPr lang="en-US" smtClean="0"/>
              <a:t>3/23/15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64DF3B-56D6-48CF-99C9-4B0EA756DEB4}" type="slidenum">
              <a:rPr lang="en-US" smtClean="0"/>
              <a:t>‹#›</a:t>
            </a:fld>
            <a:endParaRPr lang="en-US"/>
          </a:p>
        </p:txBody>
      </p:sp>
    </p:spTree>
    <p:extLst>
      <p:ext uri="{BB962C8B-B14F-4D97-AF65-F5344CB8AC3E}">
        <p14:creationId xmlns:p14="http://schemas.microsoft.com/office/powerpoint/2010/main" val="3517056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9B0E718-91F5-4F7A-9B23-B787ECFC9978}" type="datetimeFigureOut">
              <a:rPr lang="en-US" smtClean="0"/>
              <a:t>3/23/15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64DF3B-56D6-48CF-99C9-4B0EA756DEB4}" type="slidenum">
              <a:rPr lang="en-US" smtClean="0"/>
              <a:t>‹#›</a:t>
            </a:fld>
            <a:endParaRPr lang="en-US"/>
          </a:p>
        </p:txBody>
      </p:sp>
    </p:spTree>
    <p:extLst>
      <p:ext uri="{BB962C8B-B14F-4D97-AF65-F5344CB8AC3E}">
        <p14:creationId xmlns:p14="http://schemas.microsoft.com/office/powerpoint/2010/main" val="961531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9B0E718-91F5-4F7A-9B23-B787ECFC9978}" type="datetimeFigureOut">
              <a:rPr lang="en-US" smtClean="0"/>
              <a:t>3/23/15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64DF3B-56D6-48CF-99C9-4B0EA756DEB4}" type="slidenum">
              <a:rPr lang="en-US" smtClean="0"/>
              <a:t>‹#›</a:t>
            </a:fld>
            <a:endParaRPr lang="en-US"/>
          </a:p>
        </p:txBody>
      </p:sp>
    </p:spTree>
    <p:extLst>
      <p:ext uri="{BB962C8B-B14F-4D97-AF65-F5344CB8AC3E}">
        <p14:creationId xmlns:p14="http://schemas.microsoft.com/office/powerpoint/2010/main" val="1062107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B0E718-91F5-4F7A-9B23-B787ECFC9978}" type="datetimeFigureOut">
              <a:rPr lang="en-US" smtClean="0"/>
              <a:t>3/23/15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64DF3B-56D6-48CF-99C9-4B0EA756DEB4}" type="slidenum">
              <a:rPr lang="en-US" smtClean="0"/>
              <a:t>‹#›</a:t>
            </a:fld>
            <a:endParaRPr lang="en-US"/>
          </a:p>
        </p:txBody>
      </p:sp>
    </p:spTree>
    <p:extLst>
      <p:ext uri="{BB962C8B-B14F-4D97-AF65-F5344CB8AC3E}">
        <p14:creationId xmlns:p14="http://schemas.microsoft.com/office/powerpoint/2010/main" val="271185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B0E718-91F5-4F7A-9B23-B787ECFC9978}" type="datetimeFigureOut">
              <a:rPr lang="en-US" smtClean="0"/>
              <a:t>3/23/15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64DF3B-56D6-48CF-99C9-4B0EA756DEB4}" type="slidenum">
              <a:rPr lang="en-US" smtClean="0"/>
              <a:t>‹#›</a:t>
            </a:fld>
            <a:endParaRPr lang="en-US"/>
          </a:p>
        </p:txBody>
      </p:sp>
    </p:spTree>
    <p:extLst>
      <p:ext uri="{BB962C8B-B14F-4D97-AF65-F5344CB8AC3E}">
        <p14:creationId xmlns:p14="http://schemas.microsoft.com/office/powerpoint/2010/main" val="27237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B0E718-91F5-4F7A-9B23-B787ECFC9978}" type="datetimeFigureOut">
              <a:rPr lang="en-US" smtClean="0"/>
              <a:t>3/23/15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64DF3B-56D6-48CF-99C9-4B0EA756DEB4}" type="slidenum">
              <a:rPr lang="en-US" smtClean="0"/>
              <a:t>‹#›</a:t>
            </a:fld>
            <a:endParaRPr lang="en-US"/>
          </a:p>
        </p:txBody>
      </p:sp>
    </p:spTree>
    <p:extLst>
      <p:ext uri="{BB962C8B-B14F-4D97-AF65-F5344CB8AC3E}">
        <p14:creationId xmlns:p14="http://schemas.microsoft.com/office/powerpoint/2010/main" val="3134121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F5E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B0E718-91F5-4F7A-9B23-B787ECFC9978}" type="datetimeFigureOut">
              <a:rPr lang="en-US" smtClean="0"/>
              <a:t>3/23/15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64DF3B-56D6-48CF-99C9-4B0EA756DEB4}" type="slidenum">
              <a:rPr lang="en-US" smtClean="0"/>
              <a:t>‹#›</a:t>
            </a:fld>
            <a:endParaRPr lang="en-US"/>
          </a:p>
        </p:txBody>
      </p:sp>
    </p:spTree>
    <p:extLst>
      <p:ext uri="{BB962C8B-B14F-4D97-AF65-F5344CB8AC3E}">
        <p14:creationId xmlns:p14="http://schemas.microsoft.com/office/powerpoint/2010/main" val="10384408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s://online.sothebysinstitute.com/courses/35"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hyperlink" Target="https://magic.piktochart.com/output/1778005-library-supports-student-scholar" TargetMode="External"/><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hyperlink" Target="https://www.pinterest.com/sagelibraries/popular-fiction-sca/" TargetMode="External"/><Relationship Id="rId5"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hyperlink" Target="https://www.pinterest.com/sagelibraries/primary-source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png"/><Relationship Id="rId5" Type="http://schemas.openxmlformats.org/officeDocument/2006/relationships/hyperlink" Target="http://bit.ly/1D542rf" TargetMode="External"/><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hyperlink" Target="http://bitly.com/1D542rg" TargetMode="External"/><Relationship Id="rId5"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2.jpg"/><Relationship Id="rId6" Type="http://schemas.openxmlformats.org/officeDocument/2006/relationships/image" Target="../media/image3.png"/><Relationship Id="rId7"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hyperlink" Target="https://www.smore.com/670d1" TargetMode="External"/><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hyperlink" Target="https://www.smore.com/670d1"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8.jpg"/></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jpg"/><Relationship Id="rId5"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4" Type="http://schemas.microsoft.com/office/2007/relationships/hdphoto" Target="../media/hdphoto2.wdp"/><Relationship Id="rId5" Type="http://schemas.openxmlformats.org/officeDocument/2006/relationships/hyperlink" Target="http://doodle.com/7upzu3xthmr86w96" TargetMode="External"/><Relationship Id="rId6" Type="http://schemas.openxmlformats.org/officeDocument/2006/relationships/image" Target="../media/image33.png"/><Relationship Id="rId7"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hyperlink" Target="http://doodle.com/nylibrary" TargetMode="External"/><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hyperlink" Target="http://doodle.com/7upzu3xthmr86w96" TargetMode="External"/><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3" Type="http://schemas.openxmlformats.org/officeDocument/2006/relationships/hyperlink" Target="http://bunkrapp.com/present/i3aoxu/?utm_medium=share" TargetMode="External"/><Relationship Id="rId4" Type="http://schemas.openxmlformats.org/officeDocument/2006/relationships/image" Target="../media/image36.png"/><Relationship Id="rId5"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bunkrapp.com/present/i3aoxu/?utm_medium=share"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4" Type="http://schemas.microsoft.com/office/2007/relationships/hdphoto" Target="../media/hdphoto5.wdp"/><Relationship Id="rId5" Type="http://schemas.openxmlformats.org/officeDocument/2006/relationships/hyperlink" Target="http://bunkrapp.com/present/t2fzew/?utm_medium=share" TargetMode="External"/><Relationship Id="rId6" Type="http://schemas.openxmlformats.org/officeDocument/2006/relationships/image" Target="../media/image38.jpeg"/><Relationship Id="rId7" Type="http://schemas.microsoft.com/office/2007/relationships/hdphoto" Target="../media/hdphoto6.wdp"/><Relationship Id="rId8" Type="http://schemas.openxmlformats.org/officeDocument/2006/relationships/image" Target="../media/image39.png"/><Relationship Id="rId9"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g"/><Relationship Id="rId5" Type="http://schemas.openxmlformats.org/officeDocument/2006/relationships/hyperlink" Target="http://bunkrapp.com/present/f0jvu0/?utm_medium=share" TargetMode="External"/><Relationship Id="rId6"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g"/><Relationship Id="rId4" Type="http://schemas.openxmlformats.org/officeDocument/2006/relationships/hyperlink" Target="http://bunkrapp.com/present/wdencp/?utm_medium=share" TargetMode="External"/><Relationship Id="rId5"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hyperlink" Target="http://pinssmoresanddoodles.blogspot.com/" TargetMode="External"/><Relationship Id="rId5" Type="http://schemas.openxmlformats.org/officeDocument/2006/relationships/hyperlink" Target="mailto:stamba@sage.edu" TargetMode="External"/><Relationship Id="rId6" Type="http://schemas.openxmlformats.org/officeDocument/2006/relationships/hyperlink" Target="mailto:l.Puzier@sia.edu" TargetMode="External"/><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hyperlink" Target="https://www.pinterest.com/sagelibraries/sage-libraries-infographs/" TargetMode="External"/><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g"/><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5" Type="http://schemas.openxmlformats.org/officeDocument/2006/relationships/hyperlink" Target="http://bit.ly/1A1SiUm" TargetMode="External"/><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F5EC"/>
        </a:solidFill>
        <a:effectLst/>
      </p:bgPr>
    </p:bg>
    <p:spTree>
      <p:nvGrpSpPr>
        <p:cNvPr id="1" name=""/>
        <p:cNvGrpSpPr/>
        <p:nvPr/>
      </p:nvGrpSpPr>
      <p:grpSpPr>
        <a:xfrm>
          <a:off x="0" y="0"/>
          <a:ext cx="0" cy="0"/>
          <a:chOff x="0" y="0"/>
          <a:chExt cx="0" cy="0"/>
        </a:xfrm>
      </p:grpSpPr>
      <p:sp>
        <p:nvSpPr>
          <p:cNvPr id="2" name="TextBox 1"/>
          <p:cNvSpPr txBox="1"/>
          <p:nvPr/>
        </p:nvSpPr>
        <p:spPr>
          <a:xfrm>
            <a:off x="615285" y="4929557"/>
            <a:ext cx="7030992" cy="1661993"/>
          </a:xfrm>
          <a:prstGeom prst="rect">
            <a:avLst/>
          </a:prstGeom>
          <a:noFill/>
        </p:spPr>
        <p:txBody>
          <a:bodyPr wrap="square" rtlCol="0">
            <a:spAutoFit/>
          </a:bodyPr>
          <a:lstStyle/>
          <a:p>
            <a:r>
              <a:rPr lang="en-US" sz="2000" dirty="0" smtClean="0">
                <a:solidFill>
                  <a:srgbClr val="34343E"/>
                </a:solidFill>
              </a:rPr>
              <a:t>Association of College &amp; Research Libraries Annual Conference</a:t>
            </a:r>
          </a:p>
          <a:p>
            <a:r>
              <a:rPr lang="en-US" sz="2000" dirty="0" smtClean="0">
                <a:solidFill>
                  <a:srgbClr val="34343E"/>
                </a:solidFill>
              </a:rPr>
              <a:t>Portland, Oregon</a:t>
            </a:r>
          </a:p>
          <a:p>
            <a:r>
              <a:rPr lang="en-US" sz="2000" dirty="0" smtClean="0">
                <a:solidFill>
                  <a:srgbClr val="34343E"/>
                </a:solidFill>
              </a:rPr>
              <a:t>March 26, 2015</a:t>
            </a:r>
          </a:p>
          <a:p>
            <a:r>
              <a:rPr lang="en-US" sz="2400" b="1" dirty="0" smtClean="0">
                <a:solidFill>
                  <a:srgbClr val="34343E"/>
                </a:solidFill>
              </a:rPr>
              <a:t>#</a:t>
            </a:r>
            <a:r>
              <a:rPr lang="en-US" sz="2400" b="1" dirty="0" err="1" smtClean="0">
                <a:solidFill>
                  <a:srgbClr val="34343E"/>
                </a:solidFill>
              </a:rPr>
              <a:t>acrlpins</a:t>
            </a:r>
            <a:endParaRPr lang="en-US" sz="2400" b="1" dirty="0" smtClean="0">
              <a:solidFill>
                <a:srgbClr val="34343E"/>
              </a:solidFill>
            </a:endParaRPr>
          </a:p>
          <a:p>
            <a:endParaRPr lang="en-US" dirty="0" smtClean="0">
              <a:solidFill>
                <a:srgbClr val="34343E"/>
              </a:solidFill>
            </a:endParaRPr>
          </a:p>
        </p:txBody>
      </p:sp>
      <p:sp>
        <p:nvSpPr>
          <p:cNvPr id="3" name="TextBox 2"/>
          <p:cNvSpPr txBox="1"/>
          <p:nvPr/>
        </p:nvSpPr>
        <p:spPr>
          <a:xfrm>
            <a:off x="8742408" y="5717778"/>
            <a:ext cx="2647406" cy="646331"/>
          </a:xfrm>
          <a:prstGeom prst="rect">
            <a:avLst/>
          </a:prstGeom>
          <a:noFill/>
        </p:spPr>
        <p:txBody>
          <a:bodyPr wrap="square" rtlCol="0">
            <a:spAutoFit/>
          </a:bodyPr>
          <a:lstStyle/>
          <a:p>
            <a:r>
              <a:rPr lang="en-US" dirty="0" smtClean="0">
                <a:solidFill>
                  <a:srgbClr val="34343E"/>
                </a:solidFill>
              </a:rPr>
              <a:t>Lauren Puzier</a:t>
            </a:r>
          </a:p>
          <a:p>
            <a:r>
              <a:rPr lang="en-US" dirty="0" smtClean="0">
                <a:solidFill>
                  <a:srgbClr val="34343E"/>
                </a:solidFill>
              </a:rPr>
              <a:t>Sotheby’s Institute of Art</a:t>
            </a:r>
            <a:endParaRPr lang="en-US" dirty="0">
              <a:solidFill>
                <a:srgbClr val="34343E"/>
              </a:solidFill>
            </a:endParaRPr>
          </a:p>
        </p:txBody>
      </p:sp>
      <p:sp>
        <p:nvSpPr>
          <p:cNvPr id="4" name="TextBox 3"/>
          <p:cNvSpPr txBox="1"/>
          <p:nvPr/>
        </p:nvSpPr>
        <p:spPr>
          <a:xfrm>
            <a:off x="504925" y="544749"/>
            <a:ext cx="11460096" cy="1015663"/>
          </a:xfrm>
          <a:prstGeom prst="rect">
            <a:avLst/>
          </a:prstGeom>
          <a:noFill/>
        </p:spPr>
        <p:txBody>
          <a:bodyPr wrap="square" rtlCol="0">
            <a:spAutoFit/>
          </a:bodyPr>
          <a:lstStyle/>
          <a:p>
            <a:r>
              <a:rPr lang="en-US" sz="6000" dirty="0" smtClean="0">
                <a:solidFill>
                  <a:srgbClr val="FF7C4C"/>
                </a:solidFill>
                <a:latin typeface="Segoe UI Semibold" panose="020B0702040204020203" pitchFamily="34" charset="0"/>
                <a:cs typeface="Segoe UI Semibold" panose="020B0702040204020203" pitchFamily="34" charset="0"/>
              </a:rPr>
              <a:t>PINS, SMORES AND DOODLES</a:t>
            </a:r>
            <a:endParaRPr lang="en-US" sz="6000" dirty="0">
              <a:solidFill>
                <a:srgbClr val="FF7C4C"/>
              </a:solidFill>
              <a:latin typeface="Segoe UI Semibold" panose="020B0702040204020203" pitchFamily="34" charset="0"/>
              <a:cs typeface="Segoe UI Semibold" panose="020B0702040204020203" pitchFamily="34" charset="0"/>
            </a:endParaRPr>
          </a:p>
        </p:txBody>
      </p:sp>
      <p:sp>
        <p:nvSpPr>
          <p:cNvPr id="5" name="TextBox 4"/>
          <p:cNvSpPr txBox="1"/>
          <p:nvPr/>
        </p:nvSpPr>
        <p:spPr>
          <a:xfrm>
            <a:off x="504925" y="1424220"/>
            <a:ext cx="10535969" cy="523220"/>
          </a:xfrm>
          <a:prstGeom prst="rect">
            <a:avLst/>
          </a:prstGeom>
          <a:noFill/>
        </p:spPr>
        <p:txBody>
          <a:bodyPr wrap="square" rtlCol="0">
            <a:spAutoFit/>
          </a:bodyPr>
          <a:lstStyle/>
          <a:p>
            <a:r>
              <a:rPr lang="en-US" sz="2800" dirty="0" smtClean="0">
                <a:solidFill>
                  <a:srgbClr val="34343E"/>
                </a:solidFill>
                <a:latin typeface="Segoe UI" panose="020B0502040204020203" pitchFamily="34" charset="0"/>
                <a:cs typeface="Segoe UI" panose="020B0502040204020203" pitchFamily="34" charset="0"/>
              </a:rPr>
              <a:t>15 CREATIVE WAYS TO USE FIVE SOCIAL SHARING TOOLS</a:t>
            </a:r>
            <a:endParaRPr lang="en-US" sz="2800" dirty="0">
              <a:solidFill>
                <a:srgbClr val="34343E"/>
              </a:solidFill>
              <a:latin typeface="Segoe UI" panose="020B0502040204020203" pitchFamily="34" charset="0"/>
              <a:cs typeface="Segoe UI" panose="020B0502040204020203" pitchFamily="34" charset="0"/>
            </a:endParaRPr>
          </a:p>
        </p:txBody>
      </p:sp>
      <p:sp>
        <p:nvSpPr>
          <p:cNvPr id="6" name="Rectangle 5"/>
          <p:cNvSpPr/>
          <p:nvPr/>
        </p:nvSpPr>
        <p:spPr>
          <a:xfrm>
            <a:off x="8742408" y="4929557"/>
            <a:ext cx="6096000" cy="646331"/>
          </a:xfrm>
          <a:prstGeom prst="rect">
            <a:avLst/>
          </a:prstGeom>
        </p:spPr>
        <p:txBody>
          <a:bodyPr>
            <a:spAutoFit/>
          </a:bodyPr>
          <a:lstStyle/>
          <a:p>
            <a:r>
              <a:rPr lang="en-US" dirty="0">
                <a:solidFill>
                  <a:srgbClr val="34343E"/>
                </a:solidFill>
              </a:rPr>
              <a:t>Abby Stambach					</a:t>
            </a:r>
          </a:p>
          <a:p>
            <a:r>
              <a:rPr lang="en-US" dirty="0">
                <a:solidFill>
                  <a:srgbClr val="34343E"/>
                </a:solidFill>
              </a:rPr>
              <a:t>The Sage Colleges</a:t>
            </a:r>
          </a:p>
        </p:txBody>
      </p:sp>
    </p:spTree>
    <p:extLst>
      <p:ext uri="{BB962C8B-B14F-4D97-AF65-F5344CB8AC3E}">
        <p14:creationId xmlns:p14="http://schemas.microsoft.com/office/powerpoint/2010/main" val="4028000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Place Holder Slide</a:t>
            </a:r>
            <a:endParaRPr lang="en-US" sz="5400" dirty="0"/>
          </a:p>
        </p:txBody>
      </p:sp>
      <p:sp>
        <p:nvSpPr>
          <p:cNvPr id="3" name="Content Placeholder 2"/>
          <p:cNvSpPr>
            <a:spLocks noGrp="1"/>
          </p:cNvSpPr>
          <p:nvPr>
            <p:ph idx="1"/>
          </p:nvPr>
        </p:nvSpPr>
        <p:spPr/>
        <p:txBody>
          <a:bodyPr/>
          <a:lstStyle/>
          <a:p>
            <a:r>
              <a:rPr lang="en-US" dirty="0" smtClean="0"/>
              <a:t>Switch to Application Sharing</a:t>
            </a:r>
          </a:p>
          <a:p>
            <a:endParaRPr lang="en-US" dirty="0"/>
          </a:p>
          <a:p>
            <a:r>
              <a:rPr lang="en-US" dirty="0">
                <a:hlinkClick r:id="rId3"/>
              </a:rPr>
              <a:t>https://</a:t>
            </a:r>
            <a:r>
              <a:rPr lang="en-US" dirty="0" smtClean="0">
                <a:hlinkClick r:id="rId3"/>
              </a:rPr>
              <a:t>online.sothebysinstitute.com/courses/35</a:t>
            </a:r>
            <a:endParaRPr lang="en-US" dirty="0" smtClean="0"/>
          </a:p>
          <a:p>
            <a:endParaRPr lang="en-US" dirty="0"/>
          </a:p>
          <a:p>
            <a:endParaRPr lang="en-US" dirty="0" smtClean="0"/>
          </a:p>
        </p:txBody>
      </p:sp>
    </p:spTree>
    <p:extLst>
      <p:ext uri="{BB962C8B-B14F-4D97-AF65-F5344CB8AC3E}">
        <p14:creationId xmlns:p14="http://schemas.microsoft.com/office/powerpoint/2010/main" val="447307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418" y="191647"/>
            <a:ext cx="10429164" cy="5866403"/>
          </a:xfrm>
          <a:prstGeom prst="rect">
            <a:avLst/>
          </a:prstGeom>
          <a:ln w="3175">
            <a:solidFill>
              <a:schemeClr val="tx1"/>
            </a:solidFill>
          </a:ln>
        </p:spPr>
      </p:pic>
      <p:sp>
        <p:nvSpPr>
          <p:cNvPr id="5" name="TextBox 4"/>
          <p:cNvSpPr txBox="1"/>
          <p:nvPr/>
        </p:nvSpPr>
        <p:spPr>
          <a:xfrm>
            <a:off x="0" y="6211669"/>
            <a:ext cx="12192000" cy="646331"/>
          </a:xfrm>
          <a:prstGeom prst="rect">
            <a:avLst/>
          </a:prstGeom>
          <a:solidFill>
            <a:srgbClr val="92E0EA"/>
          </a:solidFill>
        </p:spPr>
        <p:txBody>
          <a:bodyPr wrap="square" rtlCol="0">
            <a:spAutoFit/>
          </a:bodyPr>
          <a:lstStyle/>
          <a:p>
            <a:r>
              <a:rPr lang="en-US" sz="3600" b="1" dirty="0" smtClean="0">
                <a:ln w="12700">
                  <a:solidFill>
                    <a:schemeClr val="tx2">
                      <a:satMod val="155000"/>
                    </a:schemeClr>
                  </a:solidFill>
                  <a:prstDash val="solid"/>
                </a:ln>
                <a:solidFill>
                  <a:srgbClr val="34343E"/>
                </a:solidFill>
                <a:effectLst>
                  <a:outerShdw blurRad="41275" dist="20320" dir="1800000" algn="tl" rotWithShape="0">
                    <a:srgbClr val="000000">
                      <a:alpha val="40000"/>
                    </a:srgbClr>
                  </a:outerShdw>
                </a:effectLst>
                <a:latin typeface="Segoe UI Light" pitchFamily="34" charset="0"/>
                <a:ea typeface="Segoe UI" pitchFamily="34" charset="0"/>
                <a:cs typeface="Segoe UI" pitchFamily="34" charset="0"/>
              </a:rPr>
              <a:t>Create attractive posters and </a:t>
            </a:r>
            <a:r>
              <a:rPr lang="en-US" sz="3600" b="1" dirty="0" smtClean="0">
                <a:ln w="12700">
                  <a:solidFill>
                    <a:schemeClr val="tx2">
                      <a:satMod val="155000"/>
                    </a:schemeClr>
                  </a:solidFill>
                  <a:prstDash val="solid"/>
                </a:ln>
                <a:solidFill>
                  <a:srgbClr val="34343E"/>
                </a:solidFill>
                <a:effectLst>
                  <a:outerShdw blurRad="41275" dist="20320" dir="1800000" algn="tl" rotWithShape="0">
                    <a:srgbClr val="000000">
                      <a:alpha val="40000"/>
                    </a:srgbClr>
                  </a:outerShdw>
                </a:effectLst>
                <a:latin typeface="Segoe UI Light" pitchFamily="34" charset="0"/>
                <a:ea typeface="Segoe UI" pitchFamily="34" charset="0"/>
                <a:cs typeface="Segoe UI" pitchFamily="34" charset="0"/>
                <a:hlinkClick r:id="rId4"/>
              </a:rPr>
              <a:t>presentations</a:t>
            </a:r>
            <a:r>
              <a:rPr lang="en-US" sz="3600" b="1" dirty="0" smtClean="0">
                <a:ln w="12700">
                  <a:solidFill>
                    <a:schemeClr val="tx2">
                      <a:satMod val="155000"/>
                    </a:schemeClr>
                  </a:solidFill>
                  <a:prstDash val="solid"/>
                </a:ln>
                <a:solidFill>
                  <a:srgbClr val="34343E"/>
                </a:solidFill>
                <a:effectLst>
                  <a:outerShdw blurRad="41275" dist="20320" dir="1800000" algn="tl" rotWithShape="0">
                    <a:srgbClr val="000000">
                      <a:alpha val="40000"/>
                    </a:srgbClr>
                  </a:outerShdw>
                </a:effectLst>
                <a:latin typeface="Segoe UI Light" pitchFamily="34" charset="0"/>
                <a:ea typeface="Segoe UI" pitchFamily="34" charset="0"/>
                <a:cs typeface="Segoe UI" pitchFamily="34" charset="0"/>
              </a:rPr>
              <a:t> </a:t>
            </a:r>
            <a:endParaRPr lang="en-US" sz="3600" dirty="0">
              <a:solidFill>
                <a:srgbClr val="34343E"/>
              </a:solidFill>
              <a:latin typeface="Segoe UI Light" pitchFamily="34" charset="0"/>
              <a:ea typeface="Segoe UI" pitchFamily="34" charset="0"/>
              <a:cs typeface="Segoe UI" pitchFamily="34" charset="0"/>
            </a:endParaRPr>
          </a:p>
        </p:txBody>
      </p:sp>
    </p:spTree>
    <p:extLst>
      <p:ext uri="{BB962C8B-B14F-4D97-AF65-F5344CB8AC3E}">
        <p14:creationId xmlns:p14="http://schemas.microsoft.com/office/powerpoint/2010/main" val="2566551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2445"/>
          <a:stretch/>
        </p:blipFill>
        <p:spPr>
          <a:xfrm>
            <a:off x="623976" y="640079"/>
            <a:ext cx="8483449" cy="5544921"/>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 b="15245"/>
          <a:stretch/>
        </p:blipFill>
        <p:spPr>
          <a:xfrm>
            <a:off x="6964071" y="77308"/>
            <a:ext cx="4787980" cy="6670464"/>
          </a:xfrm>
          <a:prstGeom prst="rect">
            <a:avLst/>
          </a:prstGeom>
        </p:spPr>
      </p:pic>
    </p:spTree>
    <p:extLst>
      <p:ext uri="{BB962C8B-B14F-4D97-AF65-F5344CB8AC3E}">
        <p14:creationId xmlns:p14="http://schemas.microsoft.com/office/powerpoint/2010/main" val="750309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5EC"/>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97" y="-63864"/>
            <a:ext cx="10770647" cy="6958099"/>
          </a:xfrm>
          <a:prstGeom prst="rect">
            <a:avLst/>
          </a:prstGeom>
        </p:spPr>
      </p:pic>
      <p:sp>
        <p:nvSpPr>
          <p:cNvPr id="3" name="TextBox 2"/>
          <p:cNvSpPr txBox="1"/>
          <p:nvPr/>
        </p:nvSpPr>
        <p:spPr>
          <a:xfrm rot="5400000">
            <a:off x="8039726" y="2703914"/>
            <a:ext cx="6857998" cy="1446550"/>
          </a:xfrm>
          <a:prstGeom prst="rect">
            <a:avLst/>
          </a:prstGeom>
          <a:solidFill>
            <a:srgbClr val="92E0EA"/>
          </a:solidFill>
        </p:spPr>
        <p:txBody>
          <a:bodyPr wrap="square" rtlCol="0">
            <a:spAutoFit/>
          </a:bodyPr>
          <a:lstStyle/>
          <a:p>
            <a:r>
              <a:rPr lang="en-US" sz="8800" b="1" dirty="0" smtClean="0">
                <a:ln w="12700">
                  <a:solidFill>
                    <a:schemeClr val="tx2">
                      <a:satMod val="155000"/>
                    </a:schemeClr>
                  </a:solidFill>
                  <a:prstDash val="solid"/>
                </a:ln>
                <a:solidFill>
                  <a:srgbClr val="34343E"/>
                </a:solidFill>
                <a:effectLst>
                  <a:outerShdw blurRad="41275" dist="20320" dir="1800000" algn="tl" rotWithShape="0">
                    <a:srgbClr val="000000">
                      <a:alpha val="40000"/>
                    </a:srgbClr>
                  </a:outerShdw>
                </a:effectLst>
                <a:latin typeface="Segoe UI Light" pitchFamily="34" charset="0"/>
                <a:ea typeface="Segoe UI" pitchFamily="34" charset="0"/>
                <a:cs typeface="Segoe UI" pitchFamily="34" charset="0"/>
              </a:rPr>
              <a:t>Pinterest</a:t>
            </a:r>
            <a:endParaRPr lang="en-US" sz="7200" dirty="0">
              <a:solidFill>
                <a:srgbClr val="34343E"/>
              </a:solidFill>
              <a:latin typeface="Segoe UI Light" pitchFamily="34" charset="0"/>
              <a:ea typeface="Segoe UI" pitchFamily="34" charset="0"/>
              <a:cs typeface="Segoe UI"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4263" y="386804"/>
            <a:ext cx="6731727" cy="5982124"/>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193864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5EC"/>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12192000" cy="6858973"/>
          </a:xfrm>
          <a:prstGeom prst="rect">
            <a:avLst/>
          </a:prstGeom>
        </p:spPr>
      </p:pic>
      <p:sp>
        <p:nvSpPr>
          <p:cNvPr id="5" name="TextBox 4"/>
          <p:cNvSpPr txBox="1"/>
          <p:nvPr/>
        </p:nvSpPr>
        <p:spPr>
          <a:xfrm>
            <a:off x="0" y="6211669"/>
            <a:ext cx="12192000" cy="646331"/>
          </a:xfrm>
          <a:prstGeom prst="rect">
            <a:avLst/>
          </a:prstGeom>
          <a:solidFill>
            <a:srgbClr val="92E0EA"/>
          </a:solidFill>
        </p:spPr>
        <p:txBody>
          <a:bodyPr wrap="square" rtlCol="0">
            <a:spAutoFit/>
          </a:bodyPr>
          <a:lstStyle/>
          <a:p>
            <a:r>
              <a:rPr lang="en-US" sz="3600" b="1" dirty="0" smtClean="0">
                <a:ln w="12700">
                  <a:solidFill>
                    <a:schemeClr val="tx2">
                      <a:satMod val="155000"/>
                    </a:schemeClr>
                  </a:solidFill>
                  <a:prstDash val="solid"/>
                </a:ln>
                <a:solidFill>
                  <a:srgbClr val="34343E"/>
                </a:solidFill>
                <a:effectLst>
                  <a:outerShdw blurRad="41275" dist="20320" dir="1800000" algn="tl" rotWithShape="0">
                    <a:srgbClr val="000000">
                      <a:alpha val="40000"/>
                    </a:srgbClr>
                  </a:outerShdw>
                </a:effectLst>
                <a:latin typeface="Segoe UI Light" pitchFamily="34" charset="0"/>
                <a:ea typeface="Segoe UI" pitchFamily="34" charset="0"/>
                <a:cs typeface="Segoe UI" pitchFamily="34" charset="0"/>
                <a:hlinkClick r:id="rId4"/>
              </a:rPr>
              <a:t>Collection development </a:t>
            </a:r>
            <a:endParaRPr lang="en-US" sz="3600" dirty="0">
              <a:solidFill>
                <a:srgbClr val="34343E"/>
              </a:solidFill>
              <a:latin typeface="Segoe UI Light" pitchFamily="34" charset="0"/>
              <a:ea typeface="Segoe UI" pitchFamily="34" charset="0"/>
              <a:cs typeface="Segoe UI" pitchFamily="34" charset="0"/>
            </a:endParaRPr>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r="1834" b="1844"/>
          <a:stretch/>
        </p:blipFill>
        <p:spPr>
          <a:xfrm>
            <a:off x="371104" y="225475"/>
            <a:ext cx="7642002" cy="5749047"/>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1066317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F5EC"/>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0461" y="0"/>
            <a:ext cx="9491077" cy="6211669"/>
          </a:xfrm>
          <a:prstGeom prst="rect">
            <a:avLst/>
          </a:prstGeom>
        </p:spPr>
      </p:pic>
      <p:sp>
        <p:nvSpPr>
          <p:cNvPr id="3" name="TextBox 2"/>
          <p:cNvSpPr txBox="1"/>
          <p:nvPr/>
        </p:nvSpPr>
        <p:spPr>
          <a:xfrm>
            <a:off x="0" y="6211669"/>
            <a:ext cx="12192000" cy="646331"/>
          </a:xfrm>
          <a:prstGeom prst="rect">
            <a:avLst/>
          </a:prstGeom>
          <a:solidFill>
            <a:srgbClr val="92E0EA"/>
          </a:solidFill>
        </p:spPr>
        <p:txBody>
          <a:bodyPr wrap="square" rtlCol="0">
            <a:spAutoFit/>
          </a:bodyPr>
          <a:lstStyle/>
          <a:p>
            <a:r>
              <a:rPr lang="en-US" sz="3600" b="1" dirty="0" smtClean="0">
                <a:ln w="12700">
                  <a:solidFill>
                    <a:schemeClr val="tx2">
                      <a:satMod val="155000"/>
                    </a:schemeClr>
                  </a:solidFill>
                  <a:prstDash val="solid"/>
                </a:ln>
                <a:solidFill>
                  <a:srgbClr val="34343E"/>
                </a:solidFill>
                <a:effectLst>
                  <a:outerShdw blurRad="41275" dist="20320" dir="1800000" algn="tl" rotWithShape="0">
                    <a:srgbClr val="000000">
                      <a:alpha val="40000"/>
                    </a:srgbClr>
                  </a:outerShdw>
                </a:effectLst>
                <a:latin typeface="Segoe UI Light" pitchFamily="34" charset="0"/>
                <a:ea typeface="Segoe UI" pitchFamily="34" charset="0"/>
                <a:cs typeface="Segoe UI" pitchFamily="34" charset="0"/>
                <a:hlinkClick r:id="rId3"/>
              </a:rPr>
              <a:t>DIY reference </a:t>
            </a:r>
            <a:endParaRPr lang="en-US" sz="3600" dirty="0">
              <a:solidFill>
                <a:srgbClr val="34343E"/>
              </a:solidFill>
              <a:latin typeface="Segoe UI Light" pitchFamily="34" charset="0"/>
              <a:ea typeface="Segoe UI" pitchFamily="34" charset="0"/>
              <a:cs typeface="Segoe UI" pitchFamily="34" charset="0"/>
            </a:endParaRPr>
          </a:p>
        </p:txBody>
      </p:sp>
    </p:spTree>
    <p:extLst>
      <p:ext uri="{BB962C8B-B14F-4D97-AF65-F5344CB8AC3E}">
        <p14:creationId xmlns:p14="http://schemas.microsoft.com/office/powerpoint/2010/main" val="310757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5EC"/>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6557"/>
          <a:stretch/>
        </p:blipFill>
        <p:spPr>
          <a:xfrm>
            <a:off x="351129" y="639165"/>
            <a:ext cx="10421722" cy="5862219"/>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1571" r="21029"/>
          <a:stretch/>
        </p:blipFill>
        <p:spPr>
          <a:xfrm>
            <a:off x="5531317" y="165522"/>
            <a:ext cx="6562473" cy="6579092"/>
          </a:xfrm>
          <a:prstGeom prst="rect">
            <a:avLst/>
          </a:prstGeom>
        </p:spPr>
      </p:pic>
      <p:sp>
        <p:nvSpPr>
          <p:cNvPr id="5" name="TextBox 4"/>
          <p:cNvSpPr txBox="1"/>
          <p:nvPr/>
        </p:nvSpPr>
        <p:spPr>
          <a:xfrm>
            <a:off x="3445379" y="6488668"/>
            <a:ext cx="2216427" cy="369332"/>
          </a:xfrm>
          <a:prstGeom prst="rect">
            <a:avLst/>
          </a:prstGeom>
          <a:noFill/>
        </p:spPr>
        <p:txBody>
          <a:bodyPr wrap="square" rtlCol="0">
            <a:spAutoFit/>
          </a:bodyPr>
          <a:lstStyle/>
          <a:p>
            <a:r>
              <a:rPr lang="en-US" b="1" dirty="0">
                <a:latin typeface="Segoe UI Light" panose="020B0502040204020203" pitchFamily="34" charset="0"/>
                <a:cs typeface="Segoe UI Light" panose="020B0502040204020203" pitchFamily="34" charset="0"/>
                <a:hlinkClick r:id="rId5"/>
              </a:rPr>
              <a:t>http://bit.ly/1D542rf</a:t>
            </a:r>
            <a:endParaRPr lang="en-US" b="1"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755165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5EC"/>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1581" y="0"/>
            <a:ext cx="5030419" cy="6858000"/>
          </a:xfrm>
          <a:prstGeom prst="rect">
            <a:avLst/>
          </a:prstGeom>
        </p:spPr>
      </p:pic>
      <p:sp>
        <p:nvSpPr>
          <p:cNvPr id="6" name="TextBox 5"/>
          <p:cNvSpPr txBox="1"/>
          <p:nvPr/>
        </p:nvSpPr>
        <p:spPr>
          <a:xfrm>
            <a:off x="0" y="6211669"/>
            <a:ext cx="12192000" cy="646331"/>
          </a:xfrm>
          <a:prstGeom prst="rect">
            <a:avLst/>
          </a:prstGeom>
          <a:solidFill>
            <a:srgbClr val="92E0EA"/>
          </a:solidFill>
        </p:spPr>
        <p:txBody>
          <a:bodyPr wrap="square" rtlCol="0">
            <a:spAutoFit/>
          </a:bodyPr>
          <a:lstStyle/>
          <a:p>
            <a:r>
              <a:rPr lang="en-US" sz="3600" b="1" dirty="0" smtClean="0">
                <a:ln w="12700">
                  <a:solidFill>
                    <a:schemeClr val="tx2">
                      <a:satMod val="155000"/>
                    </a:schemeClr>
                  </a:solidFill>
                  <a:prstDash val="solid"/>
                </a:ln>
                <a:solidFill>
                  <a:srgbClr val="34343E"/>
                </a:solidFill>
                <a:effectLst>
                  <a:outerShdw blurRad="41275" dist="20320" dir="1800000" algn="tl" rotWithShape="0">
                    <a:srgbClr val="000000">
                      <a:alpha val="40000"/>
                    </a:srgbClr>
                  </a:outerShdw>
                </a:effectLst>
                <a:latin typeface="Segoe UI Light" pitchFamily="34" charset="0"/>
                <a:ea typeface="Segoe UI" pitchFamily="34" charset="0"/>
                <a:cs typeface="Segoe UI" pitchFamily="34" charset="0"/>
                <a:hlinkClick r:id="rId4"/>
              </a:rPr>
              <a:t>Collaborative boards </a:t>
            </a:r>
            <a:r>
              <a:rPr lang="en-US" sz="3600" b="1" dirty="0" smtClean="0">
                <a:ln w="12700">
                  <a:solidFill>
                    <a:schemeClr val="tx2">
                      <a:satMod val="155000"/>
                    </a:schemeClr>
                  </a:solidFill>
                  <a:prstDash val="solid"/>
                </a:ln>
                <a:solidFill>
                  <a:srgbClr val="34343E"/>
                </a:solidFill>
                <a:effectLst>
                  <a:outerShdw blurRad="41275" dist="20320" dir="1800000" algn="tl" rotWithShape="0">
                    <a:srgbClr val="000000">
                      <a:alpha val="40000"/>
                    </a:srgbClr>
                  </a:outerShdw>
                </a:effectLst>
                <a:latin typeface="Segoe UI Light" pitchFamily="34" charset="0"/>
                <a:ea typeface="Segoe UI" pitchFamily="34" charset="0"/>
                <a:cs typeface="Segoe UI" pitchFamily="34" charset="0"/>
              </a:rPr>
              <a:t>with other campus departments </a:t>
            </a:r>
            <a:endParaRPr lang="en-US" sz="3600" dirty="0">
              <a:solidFill>
                <a:srgbClr val="34343E"/>
              </a:solidFill>
              <a:latin typeface="Segoe UI Light" pitchFamily="34" charset="0"/>
              <a:ea typeface="Segoe UI" pitchFamily="34" charset="0"/>
              <a:cs typeface="Segoe UI" pitchFamily="34" charset="0"/>
            </a:endParaRP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4867" r="5704"/>
          <a:stretch/>
        </p:blipFill>
        <p:spPr>
          <a:xfrm>
            <a:off x="102413" y="319670"/>
            <a:ext cx="8324698" cy="5572329"/>
          </a:xfrm>
          <a:prstGeom prst="rect">
            <a:avLst/>
          </a:prstGeom>
        </p:spPr>
      </p:pic>
    </p:spTree>
    <p:extLst>
      <p:ext uri="{BB962C8B-B14F-4D97-AF65-F5344CB8AC3E}">
        <p14:creationId xmlns:p14="http://schemas.microsoft.com/office/powerpoint/2010/main" val="2341561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l"/>
            <a:r>
              <a:rPr lang="en-US" sz="8800" dirty="0" smtClean="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POLL</a:t>
            </a:r>
            <a:endParaRPr lang="en-US" sz="8800" dirty="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sp>
        <p:nvSpPr>
          <p:cNvPr id="3" name="Subtitle 2"/>
          <p:cNvSpPr>
            <a:spLocks noGrp="1"/>
          </p:cNvSpPr>
          <p:nvPr>
            <p:ph type="subTitle" idx="1"/>
          </p:nvPr>
        </p:nvSpPr>
        <p:spPr/>
        <p:txBody>
          <a:bodyPr/>
          <a:lstStyle/>
          <a:p>
            <a:pPr algn="l"/>
            <a:r>
              <a:rPr lang="en-US" sz="1800" dirty="0"/>
              <a:t>Does your library </a:t>
            </a:r>
            <a:r>
              <a:rPr lang="en-US" sz="1800" dirty="0" smtClean="0"/>
              <a:t>have a newsletter or send out informational emails?</a:t>
            </a:r>
            <a:endParaRPr lang="en-US" sz="1800" dirty="0"/>
          </a:p>
          <a:p>
            <a:pPr marL="1257300" lvl="2" indent="-342900" algn="l">
              <a:buFontTx/>
              <a:buChar char="-"/>
            </a:pPr>
            <a:r>
              <a:rPr lang="en-US" dirty="0"/>
              <a:t>Yes</a:t>
            </a:r>
          </a:p>
          <a:p>
            <a:pPr marL="1257300" lvl="2" indent="-342900" algn="l">
              <a:buFontTx/>
              <a:buChar char="-"/>
            </a:pPr>
            <a:r>
              <a:rPr lang="en-US" dirty="0"/>
              <a:t>No</a:t>
            </a:r>
          </a:p>
          <a:p>
            <a:pPr algn="l"/>
            <a:endParaRPr lang="en-US" dirty="0"/>
          </a:p>
        </p:txBody>
      </p:sp>
    </p:spTree>
    <p:extLst>
      <p:ext uri="{BB962C8B-B14F-4D97-AF65-F5344CB8AC3E}">
        <p14:creationId xmlns:p14="http://schemas.microsoft.com/office/powerpoint/2010/main" val="297052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8F5E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861" t="2089" r="887" b="1826"/>
          <a:stretch/>
        </p:blipFill>
        <p:spPr bwMode="auto">
          <a:xfrm>
            <a:off x="0" y="40082"/>
            <a:ext cx="11532226" cy="6712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rot="5400000">
            <a:off x="8162836" y="2828836"/>
            <a:ext cx="6857998" cy="1200329"/>
          </a:xfrm>
          <a:prstGeom prst="rect">
            <a:avLst/>
          </a:prstGeom>
          <a:solidFill>
            <a:srgbClr val="EAEAEA">
              <a:alpha val="49020"/>
            </a:srgbClr>
          </a:solidFill>
        </p:spPr>
        <p:txBody>
          <a:bodyPr wrap="square" rtlCol="0">
            <a:spAutoFit/>
          </a:bodyPr>
          <a:lstStyle/>
          <a:p>
            <a:pPr algn="ctr"/>
            <a:endParaRPr lang="en-US" sz="7200" b="1" dirty="0">
              <a:effectLst>
                <a:outerShdw blurRad="38100" dist="38100" dir="2700000" algn="tl">
                  <a:srgbClr val="000000">
                    <a:alpha val="43137"/>
                  </a:srgbClr>
                </a:outerShdw>
              </a:effectLst>
              <a:latin typeface="Segoe UI Light" pitchFamily="34" charset="0"/>
              <a:ea typeface="Segoe UI" pitchFamily="34" charset="0"/>
              <a:cs typeface="Segoe UI" pitchFamily="34" charset="0"/>
            </a:endParaRPr>
          </a:p>
        </p:txBody>
      </p:sp>
      <p:sp>
        <p:nvSpPr>
          <p:cNvPr id="6" name="TextBox 5"/>
          <p:cNvSpPr txBox="1"/>
          <p:nvPr/>
        </p:nvSpPr>
        <p:spPr>
          <a:xfrm rot="5400000">
            <a:off x="8039726" y="2705726"/>
            <a:ext cx="6857998" cy="1446550"/>
          </a:xfrm>
          <a:prstGeom prst="rect">
            <a:avLst/>
          </a:prstGeom>
          <a:solidFill>
            <a:srgbClr val="92E0EA"/>
          </a:solidFill>
        </p:spPr>
        <p:txBody>
          <a:bodyPr wrap="square" rtlCol="0">
            <a:spAutoFit/>
          </a:bodyPr>
          <a:lstStyle/>
          <a:p>
            <a:r>
              <a:rPr lang="en-US" sz="8800" b="1" dirty="0" err="1" smtClean="0">
                <a:ln w="12700">
                  <a:solidFill>
                    <a:schemeClr val="tx2">
                      <a:satMod val="155000"/>
                    </a:schemeClr>
                  </a:solidFill>
                  <a:prstDash val="solid"/>
                </a:ln>
                <a:solidFill>
                  <a:srgbClr val="34343E"/>
                </a:solidFill>
                <a:effectLst>
                  <a:outerShdw blurRad="41275" dist="20320" dir="1800000" algn="tl" rotWithShape="0">
                    <a:srgbClr val="000000">
                      <a:alpha val="40000"/>
                    </a:srgbClr>
                  </a:outerShdw>
                </a:effectLst>
                <a:latin typeface="Segoe UI Light" pitchFamily="34" charset="0"/>
                <a:ea typeface="Segoe UI" pitchFamily="34" charset="0"/>
                <a:cs typeface="Segoe UI" pitchFamily="34" charset="0"/>
              </a:rPr>
              <a:t>Smore</a:t>
            </a:r>
            <a:endParaRPr lang="en-US" sz="7200" dirty="0">
              <a:solidFill>
                <a:srgbClr val="34343E"/>
              </a:solidFill>
              <a:latin typeface="Segoe UI Light" pitchFamily="34" charset="0"/>
              <a:ea typeface="Segoe UI" pitchFamily="34" charset="0"/>
              <a:cs typeface="Segoe UI" pitchFamily="34" charset="0"/>
            </a:endParaRPr>
          </a:p>
        </p:txBody>
      </p:sp>
    </p:spTree>
    <p:extLst>
      <p:ext uri="{BB962C8B-B14F-4D97-AF65-F5344CB8AC3E}">
        <p14:creationId xmlns:p14="http://schemas.microsoft.com/office/powerpoint/2010/main" val="2372267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5EC"/>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240"/>
                    </a14:imgEffect>
                  </a14:imgLayer>
                </a14:imgProps>
              </a:ext>
              <a:ext uri="{28A0092B-C50C-407E-A947-70E740481C1C}">
                <a14:useLocalDpi xmlns:a14="http://schemas.microsoft.com/office/drawing/2010/main" val="0"/>
              </a:ext>
            </a:extLst>
          </a:blip>
          <a:stretch>
            <a:fillRect/>
          </a:stretch>
        </p:blipFill>
        <p:spPr>
          <a:xfrm>
            <a:off x="352578" y="166826"/>
            <a:ext cx="4267352" cy="6399574"/>
          </a:xfrm>
          <a:prstGeom prst="rect">
            <a:avLst/>
          </a:prstGeom>
        </p:spPr>
      </p:pic>
      <p:sp>
        <p:nvSpPr>
          <p:cNvPr id="3" name="TextBox 2"/>
          <p:cNvSpPr txBox="1"/>
          <p:nvPr/>
        </p:nvSpPr>
        <p:spPr>
          <a:xfrm rot="5400000">
            <a:off x="8039726" y="2703914"/>
            <a:ext cx="6857998" cy="1446550"/>
          </a:xfrm>
          <a:prstGeom prst="rect">
            <a:avLst/>
          </a:prstGeom>
          <a:solidFill>
            <a:srgbClr val="92E0EA"/>
          </a:solidFill>
        </p:spPr>
        <p:txBody>
          <a:bodyPr wrap="square" rtlCol="0">
            <a:spAutoFit/>
          </a:bodyPr>
          <a:lstStyle/>
          <a:p>
            <a:r>
              <a:rPr lang="en-US" sz="8800" b="1" dirty="0" smtClean="0">
                <a:ln w="12700">
                  <a:solidFill>
                    <a:schemeClr val="tx2">
                      <a:satMod val="155000"/>
                    </a:schemeClr>
                  </a:solidFill>
                  <a:prstDash val="solid"/>
                </a:ln>
                <a:solidFill>
                  <a:srgbClr val="34343E"/>
                </a:solidFill>
                <a:effectLst>
                  <a:outerShdw blurRad="41275" dist="20320" dir="1800000" algn="tl" rotWithShape="0">
                    <a:srgbClr val="000000">
                      <a:alpha val="40000"/>
                    </a:srgbClr>
                  </a:outerShdw>
                </a:effectLst>
                <a:latin typeface="Segoe UI Light" pitchFamily="34" charset="0"/>
                <a:ea typeface="Segoe UI" pitchFamily="34" charset="0"/>
                <a:cs typeface="Segoe UI" pitchFamily="34" charset="0"/>
              </a:rPr>
              <a:t>About Us</a:t>
            </a:r>
            <a:endParaRPr lang="en-US" sz="7200" dirty="0">
              <a:solidFill>
                <a:srgbClr val="34343E"/>
              </a:solidFill>
              <a:latin typeface="Segoe UI Light" pitchFamily="34" charset="0"/>
              <a:ea typeface="Segoe UI" pitchFamily="34" charset="0"/>
              <a:cs typeface="Segoe UI" pitchFamily="34" charset="0"/>
            </a:endParaRP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2299" t="202" r="33156" b="764"/>
          <a:stretch/>
        </p:blipFill>
        <p:spPr>
          <a:xfrm>
            <a:off x="5219776" y="166826"/>
            <a:ext cx="5292166" cy="6401773"/>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48890" y="5671769"/>
            <a:ext cx="2470014" cy="757471"/>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80120" y="1075842"/>
            <a:ext cx="1655306" cy="945126"/>
          </a:xfrm>
          <a:prstGeom prst="rect">
            <a:avLst/>
          </a:prstGeom>
        </p:spPr>
      </p:pic>
    </p:spTree>
    <p:extLst>
      <p:ext uri="{BB962C8B-B14F-4D97-AF65-F5344CB8AC3E}">
        <p14:creationId xmlns:p14="http://schemas.microsoft.com/office/powerpoint/2010/main" val="538673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8F5EC">
            <a:alpha val="5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Online flyers for faculty, staff and student monthly updates</a:t>
            </a:r>
            <a:br>
              <a:rPr lang="en-US" dirty="0"/>
            </a:br>
            <a:endParaRPr lang="en-US" dirty="0"/>
          </a:p>
        </p:txBody>
      </p:sp>
      <p:pic>
        <p:nvPicPr>
          <p:cNvPr id="7" name="Content Placeholder 6"/>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8381" t="8381"/>
          <a:stretch/>
        </p:blipFill>
        <p:spPr>
          <a:xfrm>
            <a:off x="0" y="0"/>
            <a:ext cx="12344400" cy="6858000"/>
          </a:xfrm>
        </p:spPr>
      </p:pic>
      <p:sp>
        <p:nvSpPr>
          <p:cNvPr id="4" name="TextBox 3"/>
          <p:cNvSpPr txBox="1"/>
          <p:nvPr/>
        </p:nvSpPr>
        <p:spPr>
          <a:xfrm>
            <a:off x="0" y="6211669"/>
            <a:ext cx="12192000" cy="646331"/>
          </a:xfrm>
          <a:prstGeom prst="rect">
            <a:avLst/>
          </a:prstGeom>
          <a:solidFill>
            <a:srgbClr val="92E0EA"/>
          </a:solidFill>
        </p:spPr>
        <p:txBody>
          <a:bodyPr wrap="square" rtlCol="0">
            <a:spAutoFit/>
          </a:bodyPr>
          <a:lstStyle/>
          <a:p>
            <a:r>
              <a:rPr lang="en-US" sz="3600" b="1" dirty="0" smtClean="0">
                <a:ln w="12700">
                  <a:solidFill>
                    <a:schemeClr val="tx2">
                      <a:satMod val="155000"/>
                    </a:schemeClr>
                  </a:solidFill>
                  <a:prstDash val="solid"/>
                </a:ln>
                <a:solidFill>
                  <a:srgbClr val="34343E"/>
                </a:solidFill>
                <a:effectLst>
                  <a:outerShdw blurRad="41275" dist="20320" dir="1800000" algn="tl" rotWithShape="0">
                    <a:srgbClr val="000000">
                      <a:alpha val="40000"/>
                    </a:srgbClr>
                  </a:outerShdw>
                </a:effectLst>
                <a:latin typeface="Segoe UI Light" pitchFamily="34" charset="0"/>
                <a:ea typeface="Segoe UI" pitchFamily="34" charset="0"/>
                <a:cs typeface="Segoe UI" pitchFamily="34" charset="0"/>
                <a:hlinkClick r:id="rId4"/>
              </a:rPr>
              <a:t>Online monthly newsletters</a:t>
            </a:r>
            <a:endParaRPr lang="en-US" sz="3600" b="1" dirty="0">
              <a:solidFill>
                <a:srgbClr val="34343E"/>
              </a:solidFill>
              <a:latin typeface="Segoe UI Light" pitchFamily="34" charset="0"/>
              <a:ea typeface="Segoe UI" pitchFamily="34" charset="0"/>
              <a:cs typeface="Segoe UI" pitchFamily="34" charset="0"/>
            </a:endParaRPr>
          </a:p>
        </p:txBody>
      </p:sp>
    </p:spTree>
    <p:extLst>
      <p:ext uri="{BB962C8B-B14F-4D97-AF65-F5344CB8AC3E}">
        <p14:creationId xmlns:p14="http://schemas.microsoft.com/office/powerpoint/2010/main" val="1137203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Place Holder Slide</a:t>
            </a:r>
            <a:endParaRPr lang="en-US" sz="5400" dirty="0"/>
          </a:p>
        </p:txBody>
      </p:sp>
      <p:sp>
        <p:nvSpPr>
          <p:cNvPr id="3" name="Content Placeholder 2"/>
          <p:cNvSpPr>
            <a:spLocks noGrp="1"/>
          </p:cNvSpPr>
          <p:nvPr>
            <p:ph idx="1"/>
          </p:nvPr>
        </p:nvSpPr>
        <p:spPr/>
        <p:txBody>
          <a:bodyPr/>
          <a:lstStyle/>
          <a:p>
            <a:r>
              <a:rPr lang="en-US" dirty="0" smtClean="0"/>
              <a:t>Switch to Application Sharing</a:t>
            </a:r>
          </a:p>
          <a:p>
            <a:endParaRPr lang="en-US" dirty="0"/>
          </a:p>
          <a:p>
            <a:r>
              <a:rPr lang="en-US" dirty="0">
                <a:hlinkClick r:id="rId3"/>
              </a:rPr>
              <a:t>https://</a:t>
            </a:r>
            <a:r>
              <a:rPr lang="en-US" dirty="0" smtClean="0">
                <a:hlinkClick r:id="rId3"/>
              </a:rPr>
              <a:t>www.smore.com/670d1</a:t>
            </a:r>
            <a:endParaRPr lang="en-US" dirty="0" smtClean="0"/>
          </a:p>
          <a:p>
            <a:endParaRPr lang="en-US" dirty="0"/>
          </a:p>
          <a:p>
            <a:endParaRPr lang="en-US" dirty="0" smtClean="0"/>
          </a:p>
        </p:txBody>
      </p:sp>
    </p:spTree>
    <p:extLst>
      <p:ext uri="{BB962C8B-B14F-4D97-AF65-F5344CB8AC3E}">
        <p14:creationId xmlns:p14="http://schemas.microsoft.com/office/powerpoint/2010/main" val="3960207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427" r="-504"/>
          <a:stretch/>
        </p:blipFill>
        <p:spPr>
          <a:xfrm>
            <a:off x="-1657350" y="0"/>
            <a:ext cx="15278099" cy="6858000"/>
          </a:xfrm>
        </p:spPr>
      </p:pic>
      <p:sp>
        <p:nvSpPr>
          <p:cNvPr id="8" name="TextBox 7"/>
          <p:cNvSpPr txBox="1"/>
          <p:nvPr/>
        </p:nvSpPr>
        <p:spPr>
          <a:xfrm>
            <a:off x="0" y="6211669"/>
            <a:ext cx="12192000" cy="646331"/>
          </a:xfrm>
          <a:prstGeom prst="rect">
            <a:avLst/>
          </a:prstGeom>
          <a:solidFill>
            <a:srgbClr val="92E0EA"/>
          </a:solidFill>
        </p:spPr>
        <p:txBody>
          <a:bodyPr wrap="square" rtlCol="0">
            <a:spAutoFit/>
          </a:bodyPr>
          <a:lstStyle/>
          <a:p>
            <a:r>
              <a:rPr lang="en-US" sz="3600" b="1" dirty="0" smtClean="0">
                <a:ln w="12700">
                  <a:solidFill>
                    <a:schemeClr val="tx2">
                      <a:satMod val="155000"/>
                    </a:schemeClr>
                  </a:solidFill>
                  <a:prstDash val="solid"/>
                </a:ln>
                <a:solidFill>
                  <a:srgbClr val="34343E"/>
                </a:solidFill>
                <a:effectLst>
                  <a:outerShdw blurRad="41275" dist="20320" dir="1800000" algn="tl" rotWithShape="0">
                    <a:srgbClr val="000000">
                      <a:alpha val="40000"/>
                    </a:srgbClr>
                  </a:outerShdw>
                </a:effectLst>
                <a:latin typeface="Segoe UI Light" pitchFamily="34" charset="0"/>
                <a:ea typeface="Segoe UI" pitchFamily="34" charset="0"/>
                <a:cs typeface="Segoe UI" pitchFamily="34" charset="0"/>
              </a:rPr>
              <a:t>View Flyer Analytics</a:t>
            </a:r>
            <a:endParaRPr lang="en-US" sz="3600" b="1" dirty="0">
              <a:solidFill>
                <a:srgbClr val="34343E"/>
              </a:solidFill>
              <a:latin typeface="Segoe UI Light" pitchFamily="34" charset="0"/>
              <a:ea typeface="Segoe UI" pitchFamily="34" charset="0"/>
              <a:cs typeface="Segoe UI" pitchFamily="34" charset="0"/>
            </a:endParaRP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8408" r="7389"/>
          <a:stretch/>
        </p:blipFill>
        <p:spPr>
          <a:xfrm>
            <a:off x="247650" y="19049"/>
            <a:ext cx="11506200" cy="6190823"/>
          </a:xfrm>
          <a:prstGeom prst="rect">
            <a:avLst/>
          </a:prstGeom>
        </p:spPr>
      </p:pic>
    </p:spTree>
    <p:extLst>
      <p:ext uri="{BB962C8B-B14F-4D97-AF65-F5344CB8AC3E}">
        <p14:creationId xmlns:p14="http://schemas.microsoft.com/office/powerpoint/2010/main" val="174002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8F5EC"/>
        </a:solid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95212" y="-323044"/>
            <a:ext cx="9401576" cy="7002283"/>
          </a:xfrm>
        </p:spPr>
      </p:pic>
      <p:sp>
        <p:nvSpPr>
          <p:cNvPr id="3" name="TextBox 2"/>
          <p:cNvSpPr txBox="1"/>
          <p:nvPr/>
        </p:nvSpPr>
        <p:spPr>
          <a:xfrm>
            <a:off x="0" y="6211669"/>
            <a:ext cx="12192000" cy="584776"/>
          </a:xfrm>
          <a:prstGeom prst="rect">
            <a:avLst/>
          </a:prstGeom>
          <a:solidFill>
            <a:srgbClr val="92E0EA"/>
          </a:solidFill>
        </p:spPr>
        <p:txBody>
          <a:bodyPr wrap="square" rtlCol="0">
            <a:spAutoFit/>
          </a:bodyPr>
          <a:lstStyle/>
          <a:p>
            <a:r>
              <a:rPr lang="en-US" sz="32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Segoe UI Light" pitchFamily="34" charset="0"/>
                <a:ea typeface="Segoe UI" pitchFamily="34" charset="0"/>
                <a:cs typeface="Segoe UI" pitchFamily="34" charset="0"/>
              </a:rPr>
              <a:t>Print library flyers for folders given out at Orientation Week</a:t>
            </a:r>
            <a:endParaRPr lang="en-US" sz="3200" dirty="0">
              <a:latin typeface="Segoe UI Light" pitchFamily="34" charset="0"/>
              <a:ea typeface="Segoe UI" pitchFamily="34" charset="0"/>
              <a:cs typeface="Segoe UI" pitchFamily="34" charset="0"/>
            </a:endParaRPr>
          </a:p>
        </p:txBody>
      </p:sp>
    </p:spTree>
    <p:extLst>
      <p:ext uri="{BB962C8B-B14F-4D97-AF65-F5344CB8AC3E}">
        <p14:creationId xmlns:p14="http://schemas.microsoft.com/office/powerpoint/2010/main" val="1311998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56601">
            <a:off x="8136121" y="2235310"/>
            <a:ext cx="4353590" cy="435359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896997">
            <a:off x="-85730" y="797441"/>
            <a:ext cx="3876895" cy="3876895"/>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6318" y="0"/>
            <a:ext cx="5299364" cy="6858000"/>
          </a:xfrm>
          <a:prstGeom prst="rect">
            <a:avLst/>
          </a:prstGeom>
        </p:spPr>
      </p:pic>
      <p:sp>
        <p:nvSpPr>
          <p:cNvPr id="8" name="TextBox 7"/>
          <p:cNvSpPr txBox="1"/>
          <p:nvPr/>
        </p:nvSpPr>
        <p:spPr>
          <a:xfrm>
            <a:off x="0" y="6274733"/>
            <a:ext cx="12192000" cy="584775"/>
          </a:xfrm>
          <a:prstGeom prst="rect">
            <a:avLst/>
          </a:prstGeom>
          <a:solidFill>
            <a:srgbClr val="92E0EA"/>
          </a:solidFill>
        </p:spPr>
        <p:txBody>
          <a:bodyPr wrap="square" rtlCol="0">
            <a:spAutoFit/>
          </a:bodyPr>
          <a:lstStyle/>
          <a:p>
            <a:r>
              <a:rPr lang="en-US" sz="3200" b="1" dirty="0" smtClean="0">
                <a:ln w="12700">
                  <a:solidFill>
                    <a:schemeClr val="tx2">
                      <a:satMod val="155000"/>
                    </a:schemeClr>
                  </a:solidFill>
                  <a:prstDash val="solid"/>
                </a:ln>
                <a:solidFill>
                  <a:srgbClr val="34343E"/>
                </a:solidFill>
                <a:effectLst>
                  <a:outerShdw blurRad="41275" dist="20320" dir="1800000" algn="tl" rotWithShape="0">
                    <a:srgbClr val="000000">
                      <a:alpha val="40000"/>
                    </a:srgbClr>
                  </a:outerShdw>
                </a:effectLst>
                <a:latin typeface="Segoe UI Light" pitchFamily="34" charset="0"/>
                <a:ea typeface="Segoe UI" pitchFamily="34" charset="0"/>
                <a:cs typeface="Segoe UI" pitchFamily="34" charset="0"/>
              </a:rPr>
              <a:t>Flyers to promote library events and classes</a:t>
            </a:r>
            <a:endParaRPr lang="en-US" sz="3200" dirty="0">
              <a:solidFill>
                <a:srgbClr val="34343E"/>
              </a:solidFill>
              <a:latin typeface="Segoe UI Light" pitchFamily="34" charset="0"/>
              <a:ea typeface="Segoe UI" pitchFamily="34" charset="0"/>
              <a:cs typeface="Segoe UI" pitchFamily="34" charset="0"/>
            </a:endParaRPr>
          </a:p>
        </p:txBody>
      </p:sp>
    </p:spTree>
    <p:extLst>
      <p:ext uri="{BB962C8B-B14F-4D97-AF65-F5344CB8AC3E}">
        <p14:creationId xmlns:p14="http://schemas.microsoft.com/office/powerpoint/2010/main" val="1876434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8F5EC"/>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7835" r="21090"/>
          <a:stretch/>
        </p:blipFill>
        <p:spPr>
          <a:xfrm>
            <a:off x="1626775" y="53165"/>
            <a:ext cx="9175898" cy="6748049"/>
          </a:xfrm>
          <a:prstGeom prst="rect">
            <a:avLst/>
          </a:prstGeom>
        </p:spPr>
      </p:pic>
      <p:sp>
        <p:nvSpPr>
          <p:cNvPr id="3" name="TextBox 2"/>
          <p:cNvSpPr txBox="1"/>
          <p:nvPr/>
        </p:nvSpPr>
        <p:spPr>
          <a:xfrm rot="5400000">
            <a:off x="8039726" y="2703914"/>
            <a:ext cx="6857998" cy="1446550"/>
          </a:xfrm>
          <a:prstGeom prst="rect">
            <a:avLst/>
          </a:prstGeom>
          <a:solidFill>
            <a:srgbClr val="92E0EA"/>
          </a:solidFill>
        </p:spPr>
        <p:txBody>
          <a:bodyPr wrap="square" rtlCol="0">
            <a:spAutoFit/>
          </a:bodyPr>
          <a:lstStyle/>
          <a:p>
            <a:r>
              <a:rPr lang="en-US" sz="88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Segoe UI Light" pitchFamily="34" charset="0"/>
                <a:ea typeface="Segoe UI" pitchFamily="34" charset="0"/>
                <a:cs typeface="Segoe UI" pitchFamily="34" charset="0"/>
              </a:rPr>
              <a:t>Doodle</a:t>
            </a:r>
            <a:endParaRPr lang="en-US" sz="7200" dirty="0">
              <a:latin typeface="Segoe UI Light" pitchFamily="34" charset="0"/>
              <a:ea typeface="Segoe UI" pitchFamily="34" charset="0"/>
              <a:cs typeface="Segoe UI" pitchFamily="34" charset="0"/>
            </a:endParaRPr>
          </a:p>
        </p:txBody>
      </p:sp>
      <p:sp>
        <p:nvSpPr>
          <p:cNvPr id="5" name="TextBox 4"/>
          <p:cNvSpPr txBox="1"/>
          <p:nvPr/>
        </p:nvSpPr>
        <p:spPr>
          <a:xfrm>
            <a:off x="0" y="6211669"/>
            <a:ext cx="12192000" cy="646331"/>
          </a:xfrm>
          <a:prstGeom prst="rect">
            <a:avLst/>
          </a:prstGeom>
          <a:solidFill>
            <a:srgbClr val="92E0EA"/>
          </a:solidFill>
        </p:spPr>
        <p:txBody>
          <a:bodyPr wrap="square" rtlCol="0">
            <a:spAutoFit/>
          </a:bodyPr>
          <a:lstStyle/>
          <a:p>
            <a:r>
              <a:rPr lang="en-US" sz="36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Segoe UI Light" pitchFamily="34" charset="0"/>
                <a:ea typeface="Segoe UI" pitchFamily="34" charset="0"/>
                <a:cs typeface="Segoe UI" pitchFamily="34" charset="0"/>
              </a:rPr>
              <a:t>Schedule </a:t>
            </a:r>
            <a:r>
              <a:rPr lang="en-US" sz="36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Segoe UI Light" pitchFamily="34" charset="0"/>
                <a:ea typeface="Segoe UI" pitchFamily="34" charset="0"/>
                <a:cs typeface="Segoe UI" pitchFamily="34" charset="0"/>
                <a:hlinkClick r:id="rId5"/>
              </a:rPr>
              <a:t>library events </a:t>
            </a:r>
            <a:r>
              <a:rPr lang="en-US" sz="36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Segoe UI Light" pitchFamily="34" charset="0"/>
                <a:ea typeface="Segoe UI" pitchFamily="34" charset="0"/>
                <a:cs typeface="Segoe UI" pitchFamily="34" charset="0"/>
              </a:rPr>
              <a:t>online</a:t>
            </a:r>
            <a:endParaRPr lang="en-US" sz="3600" dirty="0">
              <a:latin typeface="Segoe UI Light" pitchFamily="34" charset="0"/>
              <a:ea typeface="Segoe UI" pitchFamily="34" charset="0"/>
              <a:cs typeface="Segoe UI" pitchFamily="34" charset="0"/>
            </a:endParaRPr>
          </a:p>
        </p:txBody>
      </p:sp>
      <p:pic>
        <p:nvPicPr>
          <p:cNvPr id="2" name="Picture 1"/>
          <p:cNvPicPr>
            <a:picLocks noChangeAspect="1"/>
          </p:cNvPicPr>
          <p:nvPr/>
        </p:nvPicPr>
        <p:blipFill>
          <a:blip r:embed="rId6">
            <a:biLevel thresh="75000"/>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tretch>
            <a:fillRect/>
          </a:stretch>
        </p:blipFill>
        <p:spPr>
          <a:xfrm rot="11162091">
            <a:off x="1277682" y="5064254"/>
            <a:ext cx="1749755" cy="1230296"/>
          </a:xfrm>
          <a:prstGeom prst="rect">
            <a:avLst/>
          </a:prstGeom>
        </p:spPr>
      </p:pic>
      <p:sp>
        <p:nvSpPr>
          <p:cNvPr id="4" name="TextBox 3"/>
          <p:cNvSpPr txBox="1"/>
          <p:nvPr/>
        </p:nvSpPr>
        <p:spPr>
          <a:xfrm>
            <a:off x="187919" y="3497247"/>
            <a:ext cx="2877712" cy="2062103"/>
          </a:xfrm>
          <a:prstGeom prst="rect">
            <a:avLst/>
          </a:prstGeom>
          <a:noFill/>
        </p:spPr>
        <p:txBody>
          <a:bodyPr wrap="square" rtlCol="0">
            <a:spAutoFit/>
          </a:bodyPr>
          <a:lstStyle/>
          <a:p>
            <a:r>
              <a:rPr lang="en-US" sz="3200" b="1" dirty="0" smtClean="0">
                <a:solidFill>
                  <a:schemeClr val="tx1">
                    <a:lumMod val="75000"/>
                    <a:lumOff val="25000"/>
                  </a:schemeClr>
                </a:solidFill>
                <a:latin typeface="Gill Sans MT" pitchFamily="34" charset="0"/>
              </a:rPr>
              <a:t>Students add their name and select </a:t>
            </a:r>
          </a:p>
          <a:p>
            <a:r>
              <a:rPr lang="en-US" sz="3200" b="1" dirty="0" smtClean="0">
                <a:solidFill>
                  <a:schemeClr val="tx1">
                    <a:lumMod val="75000"/>
                    <a:lumOff val="25000"/>
                  </a:schemeClr>
                </a:solidFill>
                <a:latin typeface="Gill Sans MT" pitchFamily="34" charset="0"/>
              </a:rPr>
              <a:t>a time</a:t>
            </a:r>
            <a:endParaRPr lang="en-US" sz="3200" b="1" dirty="0">
              <a:solidFill>
                <a:schemeClr val="tx1">
                  <a:lumMod val="75000"/>
                  <a:lumOff val="25000"/>
                </a:schemeClr>
              </a:solidFill>
              <a:latin typeface="Gill Sans MT" pitchFamily="34" charset="0"/>
            </a:endParaRPr>
          </a:p>
        </p:txBody>
      </p:sp>
    </p:spTree>
    <p:extLst>
      <p:ext uri="{BB962C8B-B14F-4D97-AF65-F5344CB8AC3E}">
        <p14:creationId xmlns:p14="http://schemas.microsoft.com/office/powerpoint/2010/main" val="2534602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93305" y="0"/>
            <a:ext cx="10200067" cy="6833378"/>
          </a:xfrm>
        </p:spPr>
      </p:pic>
      <p:sp>
        <p:nvSpPr>
          <p:cNvPr id="5" name="TextBox 4"/>
          <p:cNvSpPr txBox="1"/>
          <p:nvPr/>
        </p:nvSpPr>
        <p:spPr>
          <a:xfrm>
            <a:off x="0" y="6211669"/>
            <a:ext cx="12192000" cy="646331"/>
          </a:xfrm>
          <a:prstGeom prst="rect">
            <a:avLst/>
          </a:prstGeom>
          <a:solidFill>
            <a:srgbClr val="92E0EA"/>
          </a:solidFill>
        </p:spPr>
        <p:txBody>
          <a:bodyPr wrap="square" rtlCol="0">
            <a:spAutoFit/>
          </a:bodyPr>
          <a:lstStyle/>
          <a:p>
            <a:r>
              <a:rPr lang="en-US" sz="36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Segoe UI Light" pitchFamily="34" charset="0"/>
                <a:ea typeface="Segoe UI" pitchFamily="34" charset="0"/>
                <a:cs typeface="Segoe UI" pitchFamily="34" charset="0"/>
              </a:rPr>
              <a:t>Schedule one-on-one </a:t>
            </a:r>
            <a:r>
              <a:rPr lang="en-US" sz="36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Segoe UI Light" pitchFamily="34" charset="0"/>
                <a:ea typeface="Segoe UI" pitchFamily="34" charset="0"/>
                <a:cs typeface="Segoe UI" pitchFamily="34" charset="0"/>
                <a:hlinkClick r:id="rId4"/>
              </a:rPr>
              <a:t>reference sessions</a:t>
            </a:r>
            <a:endParaRPr lang="en-US" sz="3600" dirty="0">
              <a:latin typeface="Segoe UI Light" pitchFamily="34" charset="0"/>
              <a:ea typeface="Segoe UI" pitchFamily="34" charset="0"/>
              <a:cs typeface="Segoe UI" pitchFamily="34" charset="0"/>
            </a:endParaRPr>
          </a:p>
        </p:txBody>
      </p:sp>
    </p:spTree>
    <p:extLst>
      <p:ext uri="{BB962C8B-B14F-4D97-AF65-F5344CB8AC3E}">
        <p14:creationId xmlns:p14="http://schemas.microsoft.com/office/powerpoint/2010/main" val="358038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2004" y="130899"/>
            <a:ext cx="11807094" cy="6641491"/>
          </a:xfrm>
        </p:spPr>
      </p:pic>
      <p:sp>
        <p:nvSpPr>
          <p:cNvPr id="6" name="TextBox 5"/>
          <p:cNvSpPr txBox="1"/>
          <p:nvPr/>
        </p:nvSpPr>
        <p:spPr>
          <a:xfrm>
            <a:off x="0" y="6211669"/>
            <a:ext cx="12192000" cy="646331"/>
          </a:xfrm>
          <a:prstGeom prst="rect">
            <a:avLst/>
          </a:prstGeom>
          <a:solidFill>
            <a:srgbClr val="92E0EA"/>
          </a:solidFill>
        </p:spPr>
        <p:txBody>
          <a:bodyPr wrap="square" rtlCol="0">
            <a:spAutoFit/>
          </a:bodyPr>
          <a:lstStyle/>
          <a:p>
            <a:r>
              <a:rPr lang="en-US" sz="36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Segoe UI Light" pitchFamily="34" charset="0"/>
                <a:ea typeface="Segoe UI" pitchFamily="34" charset="0"/>
                <a:cs typeface="Segoe UI" pitchFamily="34" charset="0"/>
              </a:rPr>
              <a:t>Survey patrons for the best times for future events</a:t>
            </a:r>
            <a:endParaRPr lang="en-US" sz="3600" dirty="0">
              <a:latin typeface="Segoe UI Light" pitchFamily="34" charset="0"/>
              <a:ea typeface="Segoe UI" pitchFamily="34" charset="0"/>
              <a:cs typeface="Segoe UI" pitchFamily="34" charset="0"/>
            </a:endParaRPr>
          </a:p>
        </p:txBody>
      </p:sp>
      <p:sp>
        <p:nvSpPr>
          <p:cNvPr id="3" name="TextBox 2"/>
          <p:cNvSpPr txBox="1"/>
          <p:nvPr/>
        </p:nvSpPr>
        <p:spPr>
          <a:xfrm>
            <a:off x="420130" y="304800"/>
            <a:ext cx="2842054" cy="369332"/>
          </a:xfrm>
          <a:prstGeom prst="rect">
            <a:avLst/>
          </a:prstGeom>
          <a:noFill/>
        </p:spPr>
        <p:txBody>
          <a:bodyPr wrap="square" rtlCol="0">
            <a:spAutoFit/>
          </a:bodyPr>
          <a:lstStyle/>
          <a:p>
            <a:r>
              <a:rPr lang="en-US" dirty="0" smtClean="0">
                <a:hlinkClick r:id="rId4"/>
              </a:rPr>
              <a:t>Research Library Visit Poll</a:t>
            </a:r>
            <a:endParaRPr lang="en-US" dirty="0"/>
          </a:p>
        </p:txBody>
      </p:sp>
    </p:spTree>
    <p:extLst>
      <p:ext uri="{BB962C8B-B14F-4D97-AF65-F5344CB8AC3E}">
        <p14:creationId xmlns:p14="http://schemas.microsoft.com/office/powerpoint/2010/main" val="125350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8F5E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rot="5400000">
            <a:off x="8162836" y="2828836"/>
            <a:ext cx="6857998" cy="1200329"/>
          </a:xfrm>
          <a:prstGeom prst="rect">
            <a:avLst/>
          </a:prstGeom>
          <a:solidFill>
            <a:srgbClr val="EAEAEA">
              <a:alpha val="49020"/>
            </a:srgbClr>
          </a:solidFill>
        </p:spPr>
        <p:txBody>
          <a:bodyPr wrap="square" rtlCol="0">
            <a:spAutoFit/>
          </a:bodyPr>
          <a:lstStyle/>
          <a:p>
            <a:r>
              <a:rPr lang="en-US" sz="7200" dirty="0">
                <a:solidFill>
                  <a:schemeClr val="accent1"/>
                </a:solidFill>
                <a:latin typeface="Segoe UI Light" pitchFamily="34" charset="0"/>
                <a:ea typeface="Segoe UI" pitchFamily="34" charset="0"/>
                <a:cs typeface="Segoe UI" pitchFamily="34" charset="0"/>
              </a:rPr>
              <a:t> </a:t>
            </a:r>
            <a:r>
              <a:rPr lang="en-US" sz="7200" dirty="0" smtClean="0">
                <a:solidFill>
                  <a:schemeClr val="accent1"/>
                </a:solidFill>
                <a:latin typeface="Segoe UI Light" pitchFamily="34" charset="0"/>
                <a:ea typeface="Segoe UI" pitchFamily="34" charset="0"/>
                <a:cs typeface="Segoe UI" pitchFamily="34" charset="0"/>
              </a:rPr>
              <a:t>  </a:t>
            </a:r>
            <a:r>
              <a:rPr lang="en-US" sz="7200" dirty="0" smtClean="0">
                <a:latin typeface="Segoe UI Light" pitchFamily="34" charset="0"/>
                <a:ea typeface="Segoe UI" pitchFamily="34" charset="0"/>
                <a:cs typeface="Segoe UI" pitchFamily="34" charset="0"/>
              </a:rPr>
              <a:t>BUNKR</a:t>
            </a:r>
            <a:endParaRPr lang="en-US" sz="7200" dirty="0">
              <a:latin typeface="Segoe UI Light" pitchFamily="34" charset="0"/>
              <a:ea typeface="Segoe UI" pitchFamily="34" charset="0"/>
              <a:cs typeface="Segoe UI" pitchFamily="34" charset="0"/>
            </a:endParaRPr>
          </a:p>
        </p:txBody>
      </p:sp>
      <p:sp>
        <p:nvSpPr>
          <p:cNvPr id="6" name="TextBox 5"/>
          <p:cNvSpPr txBox="1"/>
          <p:nvPr/>
        </p:nvSpPr>
        <p:spPr>
          <a:xfrm rot="5400000">
            <a:off x="8039726" y="2705724"/>
            <a:ext cx="6857998" cy="1446550"/>
          </a:xfrm>
          <a:prstGeom prst="rect">
            <a:avLst/>
          </a:prstGeom>
          <a:solidFill>
            <a:srgbClr val="92E0EA"/>
          </a:solidFill>
        </p:spPr>
        <p:txBody>
          <a:bodyPr wrap="square" rtlCol="0">
            <a:spAutoFit/>
          </a:bodyPr>
          <a:lstStyle/>
          <a:p>
            <a:r>
              <a:rPr lang="en-US" sz="8800" b="1" dirty="0" err="1" smtClean="0">
                <a:ln w="12700">
                  <a:solidFill>
                    <a:schemeClr val="tx2">
                      <a:satMod val="155000"/>
                    </a:schemeClr>
                  </a:solidFill>
                  <a:prstDash val="solid"/>
                </a:ln>
                <a:effectLst>
                  <a:outerShdw blurRad="41275" dist="20320" dir="1800000" algn="tl" rotWithShape="0">
                    <a:srgbClr val="000000">
                      <a:alpha val="40000"/>
                    </a:srgbClr>
                  </a:outerShdw>
                </a:effectLst>
                <a:latin typeface="Segoe UI Light" pitchFamily="34" charset="0"/>
                <a:ea typeface="Segoe UI" pitchFamily="34" charset="0"/>
                <a:cs typeface="Segoe UI" pitchFamily="34" charset="0"/>
              </a:rPr>
              <a:t>Bunkr</a:t>
            </a:r>
            <a:endParaRPr lang="en-US" sz="8800" dirty="0">
              <a:latin typeface="Segoe UI Light" pitchFamily="34" charset="0"/>
              <a:ea typeface="Segoe UI" pitchFamily="34" charset="0"/>
              <a:cs typeface="Segoe UI" pitchFamily="34" charset="0"/>
            </a:endParaRPr>
          </a:p>
        </p:txBody>
      </p:sp>
      <p:sp>
        <p:nvSpPr>
          <p:cNvPr id="7" name="TextBox 6"/>
          <p:cNvSpPr txBox="1"/>
          <p:nvPr/>
        </p:nvSpPr>
        <p:spPr>
          <a:xfrm>
            <a:off x="0" y="6211669"/>
            <a:ext cx="12192000" cy="646331"/>
          </a:xfrm>
          <a:prstGeom prst="rect">
            <a:avLst/>
          </a:prstGeom>
          <a:solidFill>
            <a:srgbClr val="92E0EA"/>
          </a:solidFill>
        </p:spPr>
        <p:txBody>
          <a:bodyPr wrap="square" rtlCol="0">
            <a:spAutoFit/>
          </a:bodyPr>
          <a:lstStyle/>
          <a:p>
            <a:r>
              <a:rPr lang="en-US" sz="36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Segoe UI Light" pitchFamily="34" charset="0"/>
                <a:ea typeface="Segoe UI" pitchFamily="34" charset="0"/>
                <a:cs typeface="Segoe UI" pitchFamily="34" charset="0"/>
                <a:hlinkClick r:id="rId3"/>
              </a:rPr>
              <a:t>Create on-the-go </a:t>
            </a:r>
            <a:r>
              <a:rPr lang="en-US" sz="36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Segoe UI Light" pitchFamily="34" charset="0"/>
                <a:ea typeface="Segoe UI" pitchFamily="34" charset="0"/>
                <a:cs typeface="Segoe UI" pitchFamily="34" charset="0"/>
              </a:rPr>
              <a:t>presentations</a:t>
            </a:r>
            <a:endParaRPr lang="en-US" sz="3600" dirty="0">
              <a:latin typeface="Segoe UI Light" pitchFamily="34" charset="0"/>
              <a:ea typeface="Segoe UI" pitchFamily="34" charset="0"/>
              <a:cs typeface="Segoe UI" pitchFamily="34" charset="0"/>
            </a:endParaRPr>
          </a:p>
        </p:txBody>
      </p:sp>
      <p:pic>
        <p:nvPicPr>
          <p:cNvPr id="8" name="Content Placeholder 7"/>
          <p:cNvPicPr>
            <a:picLocks noGrp="1" noChangeAspect="1"/>
          </p:cNvPicPr>
          <p:nvPr>
            <p:ph idx="1"/>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11787" y="255373"/>
            <a:ext cx="10763541" cy="5511113"/>
          </a:xfrm>
        </p:spPr>
      </p:pic>
    </p:spTree>
    <p:extLst>
      <p:ext uri="{BB962C8B-B14F-4D97-AF65-F5344CB8AC3E}">
        <p14:creationId xmlns:p14="http://schemas.microsoft.com/office/powerpoint/2010/main" val="3643899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Place Holder Slide</a:t>
            </a:r>
            <a:endParaRPr lang="en-US" sz="5400" dirty="0"/>
          </a:p>
        </p:txBody>
      </p:sp>
      <p:sp>
        <p:nvSpPr>
          <p:cNvPr id="3" name="Content Placeholder 2"/>
          <p:cNvSpPr>
            <a:spLocks noGrp="1"/>
          </p:cNvSpPr>
          <p:nvPr>
            <p:ph idx="1"/>
          </p:nvPr>
        </p:nvSpPr>
        <p:spPr/>
        <p:txBody>
          <a:bodyPr/>
          <a:lstStyle/>
          <a:p>
            <a:r>
              <a:rPr lang="en-US" dirty="0" smtClean="0"/>
              <a:t>Switch to Application Sharing</a:t>
            </a:r>
          </a:p>
          <a:p>
            <a:endParaRPr lang="en-US" dirty="0"/>
          </a:p>
          <a:p>
            <a:endParaRPr lang="en-US" dirty="0" smtClean="0"/>
          </a:p>
          <a:p>
            <a:r>
              <a:rPr lang="en-US" dirty="0">
                <a:hlinkClick r:id="rId3"/>
              </a:rPr>
              <a:t>http://bunkrapp.com/present/i3aoxu/?</a:t>
            </a:r>
            <a:r>
              <a:rPr lang="en-US" dirty="0" smtClean="0">
                <a:hlinkClick r:id="rId3"/>
              </a:rPr>
              <a:t>utm_medium=share</a:t>
            </a:r>
            <a:endParaRPr lang="en-US" dirty="0" smtClean="0"/>
          </a:p>
          <a:p>
            <a:endParaRPr lang="en-US" dirty="0"/>
          </a:p>
        </p:txBody>
      </p:sp>
    </p:spTree>
    <p:extLst>
      <p:ext uri="{BB962C8B-B14F-4D97-AF65-F5344CB8AC3E}">
        <p14:creationId xmlns:p14="http://schemas.microsoft.com/office/powerpoint/2010/main" val="2971970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623848"/>
            <a:ext cx="9762578" cy="1330544"/>
          </a:xfrm>
        </p:spPr>
        <p:txBody>
          <a:bodyPr>
            <a:normAutofit/>
          </a:bodyPr>
          <a:lstStyle/>
          <a:p>
            <a:r>
              <a:rPr lang="en-US" sz="8800" dirty="0" smtClean="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Poll</a:t>
            </a:r>
            <a:endParaRPr lang="en-US" sz="8800" dirty="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sp>
        <p:nvSpPr>
          <p:cNvPr id="3" name="Text Placeholder 2"/>
          <p:cNvSpPr>
            <a:spLocks noGrp="1"/>
          </p:cNvSpPr>
          <p:nvPr>
            <p:ph type="body" idx="1"/>
          </p:nvPr>
        </p:nvSpPr>
        <p:spPr>
          <a:xfrm>
            <a:off x="831850" y="2914650"/>
            <a:ext cx="10897695" cy="3289081"/>
          </a:xfrm>
        </p:spPr>
        <p:txBody>
          <a:bodyPr>
            <a:normAutofit/>
          </a:bodyPr>
          <a:lstStyle/>
          <a:p>
            <a:r>
              <a:rPr lang="en-US" sz="1800" dirty="0" smtClean="0">
                <a:solidFill>
                  <a:schemeClr val="tx1"/>
                </a:solidFill>
              </a:rPr>
              <a:t>What type of institution are you from?</a:t>
            </a:r>
          </a:p>
          <a:p>
            <a:pPr marL="1257300" lvl="2" indent="-342900">
              <a:buFontTx/>
              <a:buChar char="-"/>
            </a:pPr>
            <a:r>
              <a:rPr lang="en-US" dirty="0" smtClean="0">
                <a:solidFill>
                  <a:schemeClr val="tx1"/>
                </a:solidFill>
              </a:rPr>
              <a:t>University</a:t>
            </a:r>
          </a:p>
          <a:p>
            <a:pPr marL="1257300" lvl="2" indent="-342900">
              <a:buFontTx/>
              <a:buChar char="-"/>
            </a:pPr>
            <a:r>
              <a:rPr lang="en-US" dirty="0" smtClean="0">
                <a:solidFill>
                  <a:schemeClr val="tx1"/>
                </a:solidFill>
              </a:rPr>
              <a:t>Four-year college</a:t>
            </a:r>
          </a:p>
          <a:p>
            <a:pPr marL="1257300" lvl="2" indent="-342900">
              <a:buFontTx/>
              <a:buChar char="-"/>
            </a:pPr>
            <a:r>
              <a:rPr lang="en-US" dirty="0" smtClean="0">
                <a:solidFill>
                  <a:schemeClr val="tx1"/>
                </a:solidFill>
              </a:rPr>
              <a:t>Two-year college</a:t>
            </a:r>
          </a:p>
          <a:p>
            <a:pPr marL="1257300" lvl="2" indent="-342900">
              <a:buFontTx/>
              <a:buChar char="-"/>
            </a:pPr>
            <a:r>
              <a:rPr lang="en-US" dirty="0" smtClean="0">
                <a:solidFill>
                  <a:schemeClr val="tx1"/>
                </a:solidFill>
              </a:rPr>
              <a:t>Graduate school</a:t>
            </a:r>
          </a:p>
          <a:p>
            <a:pPr marL="1257300" lvl="2" indent="-342900">
              <a:buFontTx/>
              <a:buChar char="-"/>
            </a:pPr>
            <a:r>
              <a:rPr lang="en-US" dirty="0" smtClean="0">
                <a:solidFill>
                  <a:schemeClr val="tx1"/>
                </a:solidFill>
              </a:rPr>
              <a:t>Other</a:t>
            </a:r>
          </a:p>
        </p:txBody>
      </p:sp>
    </p:spTree>
    <p:extLst>
      <p:ext uri="{BB962C8B-B14F-4D97-AF65-F5344CB8AC3E}">
        <p14:creationId xmlns:p14="http://schemas.microsoft.com/office/powerpoint/2010/main" val="562563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8F5E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0" y="0"/>
            <a:ext cx="12190499" cy="6858000"/>
          </a:xfrm>
        </p:spPr>
      </p:pic>
      <p:sp>
        <p:nvSpPr>
          <p:cNvPr id="7" name="TextBox 6"/>
          <p:cNvSpPr txBox="1"/>
          <p:nvPr/>
        </p:nvSpPr>
        <p:spPr>
          <a:xfrm>
            <a:off x="0" y="6211669"/>
            <a:ext cx="12192000" cy="646331"/>
          </a:xfrm>
          <a:prstGeom prst="rect">
            <a:avLst/>
          </a:prstGeom>
          <a:solidFill>
            <a:srgbClr val="92E0EA"/>
          </a:solidFill>
        </p:spPr>
        <p:txBody>
          <a:bodyPr wrap="square" rtlCol="0">
            <a:spAutoFit/>
          </a:bodyPr>
          <a:lstStyle/>
          <a:p>
            <a:r>
              <a:rPr lang="en-US" sz="36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Segoe UI Light" pitchFamily="34" charset="0"/>
                <a:ea typeface="Segoe UI" pitchFamily="34" charset="0"/>
                <a:cs typeface="Segoe UI" pitchFamily="34" charset="0"/>
              </a:rPr>
              <a:t>Display interactive </a:t>
            </a:r>
            <a:r>
              <a:rPr lang="en-US" sz="36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Segoe UI Light" pitchFamily="34" charset="0"/>
                <a:ea typeface="Segoe UI" pitchFamily="34" charset="0"/>
                <a:cs typeface="Segoe UI" pitchFamily="34" charset="0"/>
                <a:hlinkClick r:id="rId5"/>
              </a:rPr>
              <a:t>presentations</a:t>
            </a:r>
            <a:endParaRPr lang="en-US" sz="3600" dirty="0">
              <a:latin typeface="Segoe UI Light" pitchFamily="34" charset="0"/>
              <a:ea typeface="Segoe UI" pitchFamily="34" charset="0"/>
              <a:cs typeface="Segoe UI" pitchFamily="34" charset="0"/>
            </a:endParaRPr>
          </a:p>
        </p:txBody>
      </p:sp>
      <p:pic>
        <p:nvPicPr>
          <p:cNvPr id="9" name="Content Placeholder 3"/>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5300"/>
                    </a14:imgEffect>
                  </a14:imgLayer>
                </a14:imgProps>
              </a:ext>
              <a:ext uri="{28A0092B-C50C-407E-A947-70E740481C1C}">
                <a14:useLocalDpi xmlns:a14="http://schemas.microsoft.com/office/drawing/2010/main" val="0"/>
              </a:ext>
            </a:extLst>
          </a:blip>
          <a:stretch>
            <a:fillRect/>
          </a:stretch>
        </p:blipFill>
        <p:spPr>
          <a:xfrm>
            <a:off x="7394" y="0"/>
            <a:ext cx="11041606" cy="6211668"/>
          </a:xfrm>
          <a:prstGeom prst="rect">
            <a:avLst/>
          </a:prstGeom>
        </p:spPr>
      </p:pic>
      <p:pic>
        <p:nvPicPr>
          <p:cNvPr id="10" name="Picture 9"/>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666111">
            <a:off x="9187148" y="2387793"/>
            <a:ext cx="2839218" cy="1996325"/>
          </a:xfrm>
          <a:prstGeom prst="rect">
            <a:avLst/>
          </a:prstGeom>
        </p:spPr>
      </p:pic>
      <p:sp>
        <p:nvSpPr>
          <p:cNvPr id="11" name="TextBox 10"/>
          <p:cNvSpPr txBox="1"/>
          <p:nvPr/>
        </p:nvSpPr>
        <p:spPr>
          <a:xfrm>
            <a:off x="7219950" y="3432832"/>
            <a:ext cx="4171950" cy="2062103"/>
          </a:xfrm>
          <a:prstGeom prst="rect">
            <a:avLst/>
          </a:prstGeom>
          <a:noFill/>
        </p:spPr>
        <p:txBody>
          <a:bodyPr wrap="square" rtlCol="0">
            <a:spAutoFit/>
          </a:bodyPr>
          <a:lstStyle/>
          <a:p>
            <a:pPr algn="ctr"/>
            <a:r>
              <a:rPr lang="en-US" sz="3200" b="1" dirty="0" smtClean="0">
                <a:solidFill>
                  <a:schemeClr val="bg1"/>
                </a:solidFill>
                <a:latin typeface="Gill Sans MT" pitchFamily="34" charset="0"/>
                <a:ea typeface="Josefin Sans" pitchFamily="2" charset="0"/>
              </a:rPr>
              <a:t>Students can </a:t>
            </a:r>
          </a:p>
          <a:p>
            <a:pPr algn="ctr"/>
            <a:r>
              <a:rPr lang="en-US" sz="3200" b="1" dirty="0" smtClean="0">
                <a:solidFill>
                  <a:schemeClr val="bg1"/>
                </a:solidFill>
                <a:latin typeface="Gill Sans MT" pitchFamily="34" charset="0"/>
                <a:ea typeface="Josefin Sans" pitchFamily="2" charset="0"/>
              </a:rPr>
              <a:t>advance this presentation by swiping</a:t>
            </a:r>
            <a:endParaRPr lang="en-US" sz="3200" b="1" dirty="0">
              <a:solidFill>
                <a:schemeClr val="bg1"/>
              </a:solidFill>
              <a:latin typeface="Gill Sans MT" pitchFamily="34" charset="0"/>
              <a:ea typeface="Josefin Sans" pitchFamily="2" charset="0"/>
            </a:endParaRPr>
          </a:p>
        </p:txBody>
      </p:sp>
    </p:spTree>
    <p:extLst>
      <p:ext uri="{BB962C8B-B14F-4D97-AF65-F5344CB8AC3E}">
        <p14:creationId xmlns:p14="http://schemas.microsoft.com/office/powerpoint/2010/main" val="301884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8F5EC"/>
        </a:solidFill>
        <a:effectLst/>
      </p:bgPr>
    </p:bg>
    <p:spTree>
      <p:nvGrpSpPr>
        <p:cNvPr id="1" name=""/>
        <p:cNvGrpSpPr/>
        <p:nvPr/>
      </p:nvGrpSpPr>
      <p:grpSpPr>
        <a:xfrm>
          <a:off x="0" y="0"/>
          <a:ext cx="0" cy="0"/>
          <a:chOff x="0" y="0"/>
          <a:chExt cx="0" cy="0"/>
        </a:xfrm>
      </p:grpSpPr>
      <p:pic>
        <p:nvPicPr>
          <p:cNvPr id="7"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82294" t="31736" r="1027"/>
          <a:stretch/>
        </p:blipFill>
        <p:spPr>
          <a:xfrm>
            <a:off x="567" y="-76200"/>
            <a:ext cx="2742633" cy="6857998"/>
          </a:xfrm>
          <a:prstGeom prst="rect">
            <a:avLst/>
          </a:prstGeom>
        </p:spPr>
      </p:pic>
      <p:pic>
        <p:nvPicPr>
          <p:cNvPr id="3" name="Content Placeholder 2"/>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684205" y="-19006"/>
            <a:ext cx="9513194" cy="6438809"/>
          </a:xfrm>
        </p:spPr>
      </p:pic>
      <p:sp>
        <p:nvSpPr>
          <p:cNvPr id="5" name="TextBox 4"/>
          <p:cNvSpPr txBox="1"/>
          <p:nvPr/>
        </p:nvSpPr>
        <p:spPr>
          <a:xfrm>
            <a:off x="0" y="6211669"/>
            <a:ext cx="12192000" cy="646331"/>
          </a:xfrm>
          <a:prstGeom prst="rect">
            <a:avLst/>
          </a:prstGeom>
          <a:solidFill>
            <a:srgbClr val="92E0EA"/>
          </a:solidFill>
        </p:spPr>
        <p:txBody>
          <a:bodyPr wrap="square" rtlCol="0">
            <a:spAutoFit/>
          </a:bodyPr>
          <a:lstStyle/>
          <a:p>
            <a:r>
              <a:rPr lang="en-US" sz="36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Segoe UI Light" pitchFamily="34" charset="0"/>
                <a:ea typeface="Segoe UI" pitchFamily="34" charset="0"/>
                <a:cs typeface="Segoe UI" pitchFamily="34" charset="0"/>
                <a:hlinkClick r:id="rId5"/>
              </a:rPr>
              <a:t>How-Do-I  tutorials</a:t>
            </a:r>
            <a:r>
              <a:rPr lang="en-US" sz="36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Segoe UI Light" pitchFamily="34" charset="0"/>
                <a:ea typeface="Segoe UI" pitchFamily="34" charset="0"/>
                <a:cs typeface="Segoe UI" pitchFamily="34" charset="0"/>
              </a:rPr>
              <a:t> for Virtual Reference + for the DIY patron</a:t>
            </a:r>
            <a:endParaRPr lang="en-US" sz="3600" dirty="0">
              <a:latin typeface="Segoe UI Light" pitchFamily="34" charset="0"/>
              <a:ea typeface="Segoe UI" pitchFamily="34" charset="0"/>
              <a:cs typeface="Segoe UI" pitchFamily="34" charset="0"/>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013" y="1207621"/>
            <a:ext cx="6401922" cy="4442756"/>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757859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l="16525"/>
          <a:stretch/>
        </p:blipFill>
        <p:spPr>
          <a:xfrm>
            <a:off x="3594538" y="-32320"/>
            <a:ext cx="8597462" cy="6899797"/>
          </a:xfrm>
        </p:spPr>
      </p:pic>
      <p:sp>
        <p:nvSpPr>
          <p:cNvPr id="5" name="TextBox 4"/>
          <p:cNvSpPr txBox="1"/>
          <p:nvPr/>
        </p:nvSpPr>
        <p:spPr>
          <a:xfrm>
            <a:off x="0" y="6254003"/>
            <a:ext cx="12192000" cy="584776"/>
          </a:xfrm>
          <a:prstGeom prst="rect">
            <a:avLst/>
          </a:prstGeom>
          <a:solidFill>
            <a:srgbClr val="92E0EA"/>
          </a:solidFill>
        </p:spPr>
        <p:txBody>
          <a:bodyPr wrap="square" rtlCol="0">
            <a:spAutoFit/>
          </a:bodyPr>
          <a:lstStyle/>
          <a:p>
            <a:r>
              <a:rPr lang="en-US" sz="32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Segoe UI Light" pitchFamily="34" charset="0"/>
                <a:ea typeface="Segoe UI" pitchFamily="34" charset="0"/>
                <a:cs typeface="Segoe UI" pitchFamily="34" charset="0"/>
                <a:hlinkClick r:id="rId4"/>
              </a:rPr>
              <a:t>Easy-to-share</a:t>
            </a:r>
            <a:r>
              <a:rPr lang="en-US" sz="32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Segoe UI Light" pitchFamily="34" charset="0"/>
                <a:ea typeface="Segoe UI" pitchFamily="34" charset="0"/>
                <a:cs typeface="Segoe UI" pitchFamily="34" charset="0"/>
              </a:rPr>
              <a:t> presentations for Information Literacy sessions</a:t>
            </a:r>
            <a:endParaRPr lang="en-US" sz="3200" dirty="0">
              <a:latin typeface="Segoe UI Light" pitchFamily="34" charset="0"/>
              <a:ea typeface="Segoe UI" pitchFamily="34" charset="0"/>
              <a:cs typeface="Segoe UI" pitchFamily="34"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107" y="691978"/>
            <a:ext cx="6613456" cy="4539049"/>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56267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62159"/>
          <a:stretch/>
        </p:blipFill>
        <p:spPr>
          <a:xfrm>
            <a:off x="822959" y="239647"/>
            <a:ext cx="9144001" cy="2595154"/>
          </a:xfrm>
          <a:prstGeom prst="rect">
            <a:avLst/>
          </a:prstGeom>
        </p:spPr>
      </p:pic>
      <p:sp>
        <p:nvSpPr>
          <p:cNvPr id="2" name="TextBox 1"/>
          <p:cNvSpPr txBox="1"/>
          <p:nvPr/>
        </p:nvSpPr>
        <p:spPr>
          <a:xfrm>
            <a:off x="1314450" y="3025301"/>
            <a:ext cx="9791700" cy="1261884"/>
          </a:xfrm>
          <a:prstGeom prst="rect">
            <a:avLst/>
          </a:prstGeom>
          <a:noFill/>
        </p:spPr>
        <p:txBody>
          <a:bodyPr wrap="square" rtlCol="0">
            <a:spAutoFit/>
          </a:bodyPr>
          <a:lstStyle/>
          <a:p>
            <a:pPr algn="ctr"/>
            <a:r>
              <a:rPr lang="en-US" sz="4000" dirty="0" smtClean="0">
                <a:solidFill>
                  <a:srgbClr val="26AEC2"/>
                </a:solidFill>
                <a:latin typeface="Segoe UI Semibold" panose="020B0702040204020203" pitchFamily="34" charset="0"/>
                <a:cs typeface="Segoe UI Semibold" panose="020B0702040204020203" pitchFamily="34" charset="0"/>
              </a:rPr>
              <a:t>Visit our blog:</a:t>
            </a:r>
          </a:p>
          <a:p>
            <a:pPr algn="ctr"/>
            <a:r>
              <a:rPr lang="en-US" sz="3600" dirty="0">
                <a:solidFill>
                  <a:srgbClr val="34343E"/>
                </a:solidFill>
                <a:latin typeface="Segoe UI Semibold" panose="020B0702040204020203" pitchFamily="34" charset="0"/>
                <a:cs typeface="Segoe UI Semibold" panose="020B0702040204020203" pitchFamily="34" charset="0"/>
                <a:hlinkClick r:id="rId4"/>
              </a:rPr>
              <a:t>http://pinssmoresanddoodles.blogspot.com</a:t>
            </a:r>
            <a:r>
              <a:rPr lang="en-US" sz="2800" dirty="0">
                <a:solidFill>
                  <a:srgbClr val="34343E"/>
                </a:solidFill>
                <a:latin typeface="Segoe UI Semibold" panose="020B0702040204020203" pitchFamily="34" charset="0"/>
                <a:cs typeface="Segoe UI Semibold" panose="020B0702040204020203" pitchFamily="34" charset="0"/>
                <a:hlinkClick r:id="rId4"/>
              </a:rPr>
              <a:t>/</a:t>
            </a:r>
            <a:endParaRPr lang="en-US" sz="2800" dirty="0">
              <a:solidFill>
                <a:srgbClr val="34343E"/>
              </a:solidFill>
              <a:latin typeface="Segoe UI Semibold" panose="020B0702040204020203" pitchFamily="34" charset="0"/>
              <a:cs typeface="Segoe UI Semibold" panose="020B0702040204020203" pitchFamily="34" charset="0"/>
            </a:endParaRPr>
          </a:p>
        </p:txBody>
      </p:sp>
      <p:sp>
        <p:nvSpPr>
          <p:cNvPr id="3" name="TextBox 2"/>
          <p:cNvSpPr txBox="1"/>
          <p:nvPr/>
        </p:nvSpPr>
        <p:spPr>
          <a:xfrm>
            <a:off x="2514600" y="4745736"/>
            <a:ext cx="7452360" cy="923330"/>
          </a:xfrm>
          <a:prstGeom prst="rect">
            <a:avLst/>
          </a:prstGeom>
          <a:noFill/>
        </p:spPr>
        <p:txBody>
          <a:bodyPr wrap="square" rtlCol="0">
            <a:spAutoFit/>
          </a:bodyPr>
          <a:lstStyle/>
          <a:p>
            <a:r>
              <a:rPr lang="en-US" dirty="0" smtClean="0"/>
              <a:t>Abby						Lauren</a:t>
            </a:r>
          </a:p>
          <a:p>
            <a:r>
              <a:rPr lang="en-US" dirty="0" smtClean="0">
                <a:hlinkClick r:id="rId5"/>
              </a:rPr>
              <a:t>stamba@sage.edu</a:t>
            </a:r>
            <a:r>
              <a:rPr lang="en-US" dirty="0" smtClean="0"/>
              <a:t>					</a:t>
            </a:r>
            <a:r>
              <a:rPr lang="en-US" dirty="0" smtClean="0">
                <a:hlinkClick r:id="rId6"/>
              </a:rPr>
              <a:t>l.Puzier@sia.edu</a:t>
            </a:r>
            <a:endParaRPr lang="en-US" dirty="0" smtClean="0"/>
          </a:p>
          <a:p>
            <a:endParaRPr lang="en-US" dirty="0" smtClean="0"/>
          </a:p>
        </p:txBody>
      </p:sp>
    </p:spTree>
    <p:extLst>
      <p:ext uri="{BB962C8B-B14F-4D97-AF65-F5344CB8AC3E}">
        <p14:creationId xmlns:p14="http://schemas.microsoft.com/office/powerpoint/2010/main" val="2838253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smtClean="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What is a social sharing tool?</a:t>
            </a:r>
            <a:endParaRPr lang="en-US" sz="6600" dirty="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670901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5EC"/>
        </a:solidFill>
        <a:effectLst/>
      </p:bgPr>
    </p:bg>
    <p:spTree>
      <p:nvGrpSpPr>
        <p:cNvPr id="1" name=""/>
        <p:cNvGrpSpPr/>
        <p:nvPr/>
      </p:nvGrpSpPr>
      <p:grpSpPr>
        <a:xfrm>
          <a:off x="0" y="0"/>
          <a:ext cx="0" cy="0"/>
          <a:chOff x="0" y="0"/>
          <a:chExt cx="0" cy="0"/>
        </a:xfrm>
      </p:grpSpPr>
      <p:sp>
        <p:nvSpPr>
          <p:cNvPr id="3" name="TextBox 2"/>
          <p:cNvSpPr txBox="1"/>
          <p:nvPr/>
        </p:nvSpPr>
        <p:spPr>
          <a:xfrm rot="5400000">
            <a:off x="8039726" y="2703914"/>
            <a:ext cx="6857998" cy="1446550"/>
          </a:xfrm>
          <a:prstGeom prst="rect">
            <a:avLst/>
          </a:prstGeom>
          <a:solidFill>
            <a:srgbClr val="92E0EA"/>
          </a:solidFill>
        </p:spPr>
        <p:txBody>
          <a:bodyPr wrap="square" rtlCol="0">
            <a:spAutoFit/>
          </a:bodyPr>
          <a:lstStyle/>
          <a:p>
            <a:r>
              <a:rPr lang="en-US" sz="8800" b="1" dirty="0" err="1" smtClean="0">
                <a:ln w="12700">
                  <a:solidFill>
                    <a:schemeClr val="tx2">
                      <a:satMod val="155000"/>
                    </a:schemeClr>
                  </a:solidFill>
                  <a:prstDash val="solid"/>
                </a:ln>
                <a:solidFill>
                  <a:srgbClr val="34343E"/>
                </a:solidFill>
                <a:effectLst>
                  <a:outerShdw blurRad="41275" dist="20320" dir="1800000" algn="tl" rotWithShape="0">
                    <a:srgbClr val="000000">
                      <a:alpha val="40000"/>
                    </a:srgbClr>
                  </a:outerShdw>
                </a:effectLst>
                <a:latin typeface="Segoe UI Light" pitchFamily="34" charset="0"/>
                <a:ea typeface="Segoe UI" pitchFamily="34" charset="0"/>
                <a:cs typeface="Segoe UI" pitchFamily="34" charset="0"/>
              </a:rPr>
              <a:t>Piktochart</a:t>
            </a:r>
            <a:endParaRPr lang="en-US" sz="7200" dirty="0">
              <a:solidFill>
                <a:srgbClr val="34343E"/>
              </a:solidFill>
              <a:latin typeface="Segoe UI Light" pitchFamily="34" charset="0"/>
              <a:ea typeface="Segoe UI" pitchFamily="34" charset="0"/>
              <a:cs typeface="Segoe UI"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672" y="-1812"/>
            <a:ext cx="9910229" cy="685800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2716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7479157" cy="6211668"/>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b="14811"/>
          <a:stretch/>
        </p:blipFill>
        <p:spPr>
          <a:xfrm>
            <a:off x="7383298" y="0"/>
            <a:ext cx="4789252" cy="6498077"/>
          </a:xfrm>
          <a:prstGeom prst="rect">
            <a:avLst/>
          </a:prstGeom>
          <a:ln w="15875">
            <a:solidFill>
              <a:srgbClr val="34343E"/>
            </a:solidFill>
          </a:ln>
          <a:effectLst>
            <a:outerShdw blurRad="50800" dist="38100" dir="5400000" algn="t" rotWithShape="0">
              <a:prstClr val="black">
                <a:alpha val="40000"/>
              </a:prstClr>
            </a:outerShdw>
          </a:effectLst>
        </p:spPr>
      </p:pic>
      <p:sp>
        <p:nvSpPr>
          <p:cNvPr id="4" name="TextBox 3"/>
          <p:cNvSpPr txBox="1"/>
          <p:nvPr/>
        </p:nvSpPr>
        <p:spPr>
          <a:xfrm>
            <a:off x="0" y="6211669"/>
            <a:ext cx="12192000" cy="646331"/>
          </a:xfrm>
          <a:prstGeom prst="rect">
            <a:avLst/>
          </a:prstGeom>
          <a:solidFill>
            <a:srgbClr val="92E0EA"/>
          </a:solidFill>
        </p:spPr>
        <p:txBody>
          <a:bodyPr wrap="square" rtlCol="0">
            <a:spAutoFit/>
          </a:bodyPr>
          <a:lstStyle/>
          <a:p>
            <a:r>
              <a:rPr lang="en-US" sz="3600" b="1" dirty="0" smtClean="0">
                <a:ln w="12700">
                  <a:solidFill>
                    <a:schemeClr val="tx2">
                      <a:satMod val="155000"/>
                    </a:schemeClr>
                  </a:solidFill>
                  <a:prstDash val="solid"/>
                </a:ln>
                <a:solidFill>
                  <a:srgbClr val="34343E"/>
                </a:solidFill>
                <a:effectLst>
                  <a:outerShdw blurRad="38100" dist="38100" dir="2700000" algn="tl">
                    <a:srgbClr val="000000">
                      <a:alpha val="43137"/>
                    </a:srgbClr>
                  </a:outerShdw>
                </a:effectLst>
                <a:latin typeface="Segoe UI Light" pitchFamily="34" charset="0"/>
                <a:ea typeface="Segoe UI" pitchFamily="34" charset="0"/>
                <a:cs typeface="Segoe UI" pitchFamily="34" charset="0"/>
                <a:hlinkClick r:id="rId5"/>
              </a:rPr>
              <a:t>Library tutorials </a:t>
            </a:r>
            <a:r>
              <a:rPr lang="en-US" sz="3600" b="1" dirty="0" smtClean="0">
                <a:ln w="12700">
                  <a:solidFill>
                    <a:schemeClr val="tx2">
                      <a:satMod val="155000"/>
                    </a:schemeClr>
                  </a:solidFill>
                  <a:prstDash val="solid"/>
                </a:ln>
                <a:solidFill>
                  <a:srgbClr val="34343E"/>
                </a:solidFill>
                <a:effectLst>
                  <a:outerShdw blurRad="38100" dist="38100" dir="2700000" algn="tl">
                    <a:srgbClr val="000000">
                      <a:alpha val="43137"/>
                    </a:srgbClr>
                  </a:outerShdw>
                </a:effectLst>
                <a:latin typeface="Segoe UI Light" pitchFamily="34" charset="0"/>
                <a:ea typeface="Segoe UI" pitchFamily="34" charset="0"/>
                <a:cs typeface="Segoe UI" pitchFamily="34" charset="0"/>
              </a:rPr>
              <a:t>for the DIY student </a:t>
            </a:r>
            <a:endParaRPr lang="en-US" sz="3600" dirty="0">
              <a:solidFill>
                <a:srgbClr val="34343E"/>
              </a:solidFill>
              <a:effectLst>
                <a:outerShdw blurRad="38100" dist="38100" dir="2700000" algn="tl">
                  <a:srgbClr val="000000">
                    <a:alpha val="43137"/>
                  </a:srgbClr>
                </a:outerShdw>
              </a:effectLst>
              <a:latin typeface="Segoe UI Light" pitchFamily="34" charset="0"/>
              <a:ea typeface="Segoe UI" pitchFamily="34" charset="0"/>
              <a:cs typeface="Segoe UI" pitchFamily="34" charset="0"/>
            </a:endParaRPr>
          </a:p>
        </p:txBody>
      </p:sp>
    </p:spTree>
    <p:extLst>
      <p:ext uri="{BB962C8B-B14F-4D97-AF65-F5344CB8AC3E}">
        <p14:creationId xmlns:p14="http://schemas.microsoft.com/office/powerpoint/2010/main" val="191600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2886" y="0"/>
            <a:ext cx="5299364"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0442" y="0"/>
            <a:ext cx="4131756" cy="6858000"/>
          </a:xfrm>
          <a:prstGeom prst="rect">
            <a:avLst/>
          </a:prstGeom>
        </p:spPr>
      </p:pic>
    </p:spTree>
    <p:extLst>
      <p:ext uri="{BB962C8B-B14F-4D97-AF65-F5344CB8AC3E}">
        <p14:creationId xmlns:p14="http://schemas.microsoft.com/office/powerpoint/2010/main" val="3762331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r="15999"/>
          <a:stretch/>
        </p:blipFill>
        <p:spPr>
          <a:xfrm>
            <a:off x="4095344" y="0"/>
            <a:ext cx="8093413" cy="685554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499" y="778214"/>
            <a:ext cx="7786442" cy="5496127"/>
          </a:xfrm>
          <a:prstGeom prst="rect">
            <a:avLst/>
          </a:prstGeom>
          <a:effectLst>
            <a:outerShdw blurRad="50800" dist="38100" dir="5400000" algn="t" rotWithShape="0">
              <a:prstClr val="black">
                <a:alpha val="40000"/>
              </a:prstClr>
            </a:outerShdw>
          </a:effectLst>
        </p:spPr>
      </p:pic>
      <p:sp>
        <p:nvSpPr>
          <p:cNvPr id="3" name="TextBox 2"/>
          <p:cNvSpPr txBox="1"/>
          <p:nvPr/>
        </p:nvSpPr>
        <p:spPr>
          <a:xfrm>
            <a:off x="941729" y="6380279"/>
            <a:ext cx="2399386" cy="369332"/>
          </a:xfrm>
          <a:prstGeom prst="rect">
            <a:avLst/>
          </a:prstGeom>
          <a:noFill/>
        </p:spPr>
        <p:txBody>
          <a:bodyPr wrap="square" rtlCol="0">
            <a:spAutoFit/>
          </a:bodyPr>
          <a:lstStyle/>
          <a:p>
            <a:r>
              <a:rPr lang="en-US" b="1" dirty="0">
                <a:latin typeface="Segoe UI Light" panose="020B0502040204020203" pitchFamily="34" charset="0"/>
                <a:cs typeface="Segoe UI Light" panose="020B0502040204020203" pitchFamily="34" charset="0"/>
                <a:hlinkClick r:id="rId5"/>
              </a:rPr>
              <a:t>http://bit.ly/1A1SiUm</a:t>
            </a:r>
            <a:endParaRPr lang="en-US" b="1"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76824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6211669"/>
            <a:ext cx="12192000" cy="646331"/>
          </a:xfrm>
          <a:prstGeom prst="rect">
            <a:avLst/>
          </a:prstGeom>
          <a:solidFill>
            <a:srgbClr val="92E0EA"/>
          </a:solidFill>
        </p:spPr>
        <p:txBody>
          <a:bodyPr wrap="square" rtlCol="0">
            <a:spAutoFit/>
          </a:bodyPr>
          <a:lstStyle/>
          <a:p>
            <a:r>
              <a:rPr lang="en-US" sz="3600" b="1" dirty="0" smtClean="0">
                <a:ln w="12700">
                  <a:solidFill>
                    <a:schemeClr val="tx2">
                      <a:satMod val="155000"/>
                    </a:schemeClr>
                  </a:solidFill>
                  <a:prstDash val="solid"/>
                </a:ln>
                <a:solidFill>
                  <a:srgbClr val="34343E"/>
                </a:solidFill>
                <a:effectLst>
                  <a:outerShdw blurRad="41275" dist="20320" dir="1800000" algn="tl" rotWithShape="0">
                    <a:srgbClr val="000000">
                      <a:alpha val="40000"/>
                    </a:srgbClr>
                  </a:outerShdw>
                </a:effectLst>
                <a:latin typeface="Segoe UI Light" pitchFamily="34" charset="0"/>
                <a:ea typeface="Segoe UI" pitchFamily="34" charset="0"/>
                <a:cs typeface="Segoe UI" pitchFamily="34" charset="0"/>
              </a:rPr>
              <a:t>Incorporate into library information literacy courses </a:t>
            </a:r>
            <a:endParaRPr lang="en-US" sz="3600" dirty="0">
              <a:solidFill>
                <a:srgbClr val="34343E"/>
              </a:solidFill>
              <a:latin typeface="Segoe UI Light" pitchFamily="34" charset="0"/>
              <a:ea typeface="Segoe UI" pitchFamily="34" charset="0"/>
              <a:cs typeface="Segoe UI"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339" y="197517"/>
            <a:ext cx="11031321" cy="5895480"/>
          </a:xfrm>
          <a:prstGeom prst="rect">
            <a:avLst/>
          </a:prstGeom>
        </p:spPr>
      </p:pic>
    </p:spTree>
    <p:extLst>
      <p:ext uri="{BB962C8B-B14F-4D97-AF65-F5344CB8AC3E}">
        <p14:creationId xmlns:p14="http://schemas.microsoft.com/office/powerpoint/2010/main" val="2788684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4892</TotalTime>
  <Words>1965</Words>
  <Application>Microsoft Macintosh PowerPoint</Application>
  <PresentationFormat>Custom</PresentationFormat>
  <Paragraphs>202</Paragraphs>
  <Slides>33</Slides>
  <Notes>27</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PowerPoint Presentation</vt:lpstr>
      <vt:lpstr>PowerPoint Presentation</vt:lpstr>
      <vt:lpstr>Poll</vt:lpstr>
      <vt:lpstr>What is a social sharing tool?</vt:lpstr>
      <vt:lpstr>PowerPoint Presentation</vt:lpstr>
      <vt:lpstr>PowerPoint Presentation</vt:lpstr>
      <vt:lpstr>PowerPoint Presentation</vt:lpstr>
      <vt:lpstr>PowerPoint Presentation</vt:lpstr>
      <vt:lpstr>PowerPoint Presentation</vt:lpstr>
      <vt:lpstr>Place Holder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POLL</vt:lpstr>
      <vt:lpstr>PowerPoint Presentation</vt:lpstr>
      <vt:lpstr>Online flyers for faculty, staff and student monthly updates </vt:lpstr>
      <vt:lpstr>Place Holder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Place Holder Slide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Abby Stambach</dc:creator>
  <cp:lastModifiedBy>Hope Kandel</cp:lastModifiedBy>
  <cp:revision>139</cp:revision>
  <dcterms:created xsi:type="dcterms:W3CDTF">2014-10-27T20:12:33Z</dcterms:created>
  <dcterms:modified xsi:type="dcterms:W3CDTF">2015-03-24T03:21:28Z</dcterms:modified>
</cp:coreProperties>
</file>